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verage"/>
      <p:regular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verage-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2c823f6ba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2c823f6ba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2c823f6ba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2c823f6ba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2bb748f0ff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2bb748f0ff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2bb748f0ff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2bb748f0ff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f66a6363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af66a6363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2c823f6ba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2c823f6ba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2bb748f0ff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2bb748f0ff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c823f6ba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2c823f6ba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2bb748f0ff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2bb748f0ff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2bb748f0f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2bb748f0f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2bb748f0ff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2bb748f0ff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Separating liquid mixture into two or more components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Phenomena of evaporation and condensation by means of relative volatility difference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research in this article specifies the theory behind ASPEN.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ASPEN is useful for process simulation and optimization with a high degree of accuracy. It utilizes large number of databanks and has a variety of packages, including ASPEN Plus and ASPEN HYSYS, which allows for simulation of a wide range of processes.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degree of freedom is the number of variables of the system minus the number of independent variables. For a DOF of zero, the design problem is solvable. If the DOF is greater than 0, the problem is underspecified. If it is less than 0, the problem is over specified.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study evaluated distillation of isopropyl alcohol and water in a ratio of 30% and 70% using a RadFrac column with a feed temperature of 27 degrees celsius at 1 bar. The number of stages, reflux ratio, distillate rate, column geometry, pressures, temperatures, and vapor fractions were all specified.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paper presents equilibrium diagrams like the Txy plot, Pxy plot, and activity coefficient plot which provide the relationship between mole fraction of liquid phase, vapor phase with changes in temperature, pressure, and activity coefficients, respectively.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2c823f6baf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2c823f6baf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Separating liquid mixture into two or more components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Phenomena of evaporation and condensation by means of relative volatility difference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research in this article specifies the theory behind ASPEN.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ASPEN is useful for process simulation and optimization with a high degree of accuracy. It utilizes large number of databanks and has a variety of packages, including ASPEN Plus and ASPEN HYSYS, which allows for simulation of a wide range of processes.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degree of freedom is the number of variables of the system minus the number of independent variables. For a DOF of zero, the design problem is solvable. If the DOF is greater than 0, the problem is underspecified. If it is less than 0, the problem is over specified.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study evaluated distillation of isopropyl alcohol and water in a ratio of 30% and 70% using a RadFrac column with a feed temperature of 27 degrees celsius at 1 bar. The number of stages, reflux ratio, distillate rate, column geometry, pressures, temperatures, and vapor fractions were all specified.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paper presents equilibrium diagrams like the Txy plot, Pxy plot, and activity coefficient plot which provide the relationship between mole fraction of liquid phase, vapor phase with changes in temperature, pressure, and activity coefficients, respectively.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2bb748f0ff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2bb748f0ff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Separating liquid mixture into two or more components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Phenomena of evaporation and condensation by means of relative volatility difference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research in this article specifies the theory behind ASPEN.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ASPEN is useful for process simulation and optimization with a high degree of accuracy. It utilizes large number of databanks and has a variety of packages, including ASPEN Plus and ASPEN HYSYS, which allows for simulation of a wide range of processes.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degree of freedom is the number of variables of the system minus the number of independent variables. For a DOF of zero, the design problem is solvable. If the DOF is greater than 0, the problem is underspecified. If it is less than 0, the problem is over specified.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a:t>
            </a:r>
            <a:r>
              <a:rPr lang="en">
                <a:solidFill>
                  <a:schemeClr val="dk1"/>
                </a:solidFill>
              </a:rPr>
              <a:t> study evaluated distillation of isopropyl alcohol and water in a ratio of 30% and 70% using a RadFrac column with a feed temperature of 27 degrees celsius at 1 bar. The number of stages, reflux ratio, distillate rate, column geometry, pressures, temperatures, and vapor fractions were all specified.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paper presents equilibrium diagrams like the Txy plot, Pxy plot, and activity coefficient plot which provide the relationship between mole fraction of liquid phase, vapor phase with changes in temperature, pressure, and activity coefficients, respectively.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2c823f6ba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2c823f6ba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Separating liquid mixture into two or more components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Phenomena of evaporation and condensation by means of relative volatility difference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research in this article specifies the theory behind ASPEN.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ASPEN is useful for process simulation and optimization with a high degree of accuracy. It utilizes large number of databanks and has a variety of packages, including ASPEN Plus and ASPEN HYSYS, which allows for simulation of a wide range of processes.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degree of freedom is the number of variables of the system minus the number of independent variables. For a DOF of zero, the design problem is solvable. If the DOF is greater than 0, the problem is underspecified. If it is less than 0, the problem is over specified.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study evaluated distillation of isopropyl alcohol and water in a ratio of 30% and 70% using a RadFrac column with a feed temperature of 27 degrees celsius at 1 bar. The number of stages, reflux ratio, distillate rate, column geometry, pressures, temperatures, and vapor fractions were all specified.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paper presents equilibrium diagrams like the Txy plot, Pxy plot, and activity coefficient plot which provide the relationship between mole fraction of liquid phase, vapor phase with changes in temperature, pressure, and activity coefficients, respectively.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2c823f6baf_4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2c823f6baf_4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Separating liquid mixture into two or more components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Phenomena of evaporation and condensation by means of relative volatility difference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research in this article specifies the theory behind ASPEN.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ASPEN is useful for process simulation and optimization with a high degree of accuracy. It utilizes large number of databanks and has a variety of packages, including ASPEN Plus and ASPEN HYSYS, which allows for simulation of a wide range of processes.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degree of freedom is the number of variables of the system minus the number of independent variables. For a DOF of zero, the design problem is solvable. If the DOF is greater than 0, the problem is underspecified. If it is less than 0, the problem is over specified.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study evaluated distillation of isopropyl alcohol and water in a ratio of 30% and 70% using a RadFrac column with a feed temperature of 27 degrees celsius at 1 bar. The number of stages, reflux ratio, distillate rate, column geometry, pressures, temperatures, and vapor fractions were all specified.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paper presents equilibrium diagrams like the Txy plot, Pxy plot, and activity coefficient plot which provide the relationship between mole fraction of liquid phase, vapor phase with changes in temperature, pressure, and activity coefficients, respectively.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af655e959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af655e959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2c823f6b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2c823f6b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www.researchgate.net/figure/A-simple-distillation-unit_fig1_245402461" TargetMode="External"/><Relationship Id="rId5" Type="http://schemas.openxmlformats.org/officeDocument/2006/relationships/hyperlink" Target="https://www.researchgate.net/figure/A-simple-distillation-unit_fig1_24540246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hyperlink" Target="https://archive.epa.gov/esd/archive-vacuum/web/html/table1.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i.org/10.1016/j.matpr.2020.07.609" TargetMode="External"/><Relationship Id="rId4" Type="http://schemas.openxmlformats.org/officeDocument/2006/relationships/hyperlink" Target="https://archive.epa.gov/esd/archive-vacuum/web/html/table1.html" TargetMode="External"/><Relationship Id="rId5" Type="http://schemas.openxmlformats.org/officeDocument/2006/relationships/hyperlink" Target="https://www.researchgate.net/figure/A-simple-distillation-unit_fig1_245402461" TargetMode="External"/><Relationship Id="rId6" Type="http://schemas.openxmlformats.org/officeDocument/2006/relationships/hyperlink" Target="https://www.researchgate.net/figure/A-simple-distillation-unit_fig1_2454024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550"/>
              <a:t>Aspen Simulation of Staged Separation Unit-Ops: Distillation</a:t>
            </a:r>
            <a:endParaRPr sz="4550"/>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t>Paige, Morgan, Rohan, Shakti, and Jake</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Sensitivity Analysis</a:t>
            </a:r>
            <a:endParaRPr/>
          </a:p>
        </p:txBody>
      </p:sp>
      <p:pic>
        <p:nvPicPr>
          <p:cNvPr id="132" name="Google Shape;132;p22"/>
          <p:cNvPicPr preferRelativeResize="0"/>
          <p:nvPr/>
        </p:nvPicPr>
        <p:blipFill rotWithShape="1">
          <a:blip r:embed="rId3">
            <a:alphaModFix/>
          </a:blip>
          <a:srcRect b="0" l="3998" r="19101" t="0"/>
          <a:stretch/>
        </p:blipFill>
        <p:spPr>
          <a:xfrm>
            <a:off x="237875" y="1427927"/>
            <a:ext cx="4395650" cy="3115823"/>
          </a:xfrm>
          <a:prstGeom prst="rect">
            <a:avLst/>
          </a:prstGeom>
          <a:noFill/>
          <a:ln cap="flat" cmpd="sng" w="38100">
            <a:solidFill>
              <a:schemeClr val="dk1"/>
            </a:solidFill>
            <a:prstDash val="solid"/>
            <a:round/>
            <a:headEnd len="sm" w="sm" type="none"/>
            <a:tailEnd len="sm" w="sm" type="none"/>
          </a:ln>
        </p:spPr>
      </p:pic>
      <p:pic>
        <p:nvPicPr>
          <p:cNvPr id="133" name="Google Shape;133;p22"/>
          <p:cNvPicPr preferRelativeResize="0"/>
          <p:nvPr/>
        </p:nvPicPr>
        <p:blipFill rotWithShape="1">
          <a:blip r:embed="rId4">
            <a:alphaModFix/>
          </a:blip>
          <a:srcRect b="0" l="0" r="21752" t="0"/>
          <a:stretch/>
        </p:blipFill>
        <p:spPr>
          <a:xfrm>
            <a:off x="4867325" y="1635075"/>
            <a:ext cx="4119449" cy="2757326"/>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Tabulated Results</a:t>
            </a:r>
            <a:endParaRPr/>
          </a:p>
        </p:txBody>
      </p:sp>
      <p:pic>
        <p:nvPicPr>
          <p:cNvPr id="139" name="Google Shape;139;p23"/>
          <p:cNvPicPr preferRelativeResize="0"/>
          <p:nvPr/>
        </p:nvPicPr>
        <p:blipFill>
          <a:blip r:embed="rId3">
            <a:alphaModFix/>
          </a:blip>
          <a:stretch>
            <a:fillRect/>
          </a:stretch>
        </p:blipFill>
        <p:spPr>
          <a:xfrm>
            <a:off x="311700" y="1513988"/>
            <a:ext cx="8520601" cy="2887112"/>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Aspen File Outputs</a:t>
            </a:r>
            <a:endParaRPr/>
          </a:p>
        </p:txBody>
      </p:sp>
      <p:sp>
        <p:nvSpPr>
          <p:cNvPr id="145" name="Google Shape;145;p24"/>
          <p:cNvSpPr txBox="1"/>
          <p:nvPr>
            <p:ph idx="1" type="body"/>
          </p:nvPr>
        </p:nvSpPr>
        <p:spPr>
          <a:xfrm>
            <a:off x="311700" y="1152475"/>
            <a:ext cx="3895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Sensitivity analysis done on distillation column to see the effect of feed stage and reflux ratio</a:t>
            </a:r>
            <a:endParaRPr/>
          </a:p>
          <a:p>
            <a:pPr indent="-342900" lvl="0" marL="457200" rtl="0" algn="l">
              <a:spcBef>
                <a:spcPts val="0"/>
              </a:spcBef>
              <a:spcAft>
                <a:spcPts val="0"/>
              </a:spcAft>
              <a:buSzPts val="1800"/>
              <a:buChar char="-"/>
            </a:pPr>
            <a:r>
              <a:rPr lang="en"/>
              <a:t>The following optimum are determined for minimizing energy/maximizing purity:</a:t>
            </a:r>
            <a:endParaRPr/>
          </a:p>
          <a:p>
            <a:pPr indent="-317500" lvl="1" marL="914400" rtl="0" algn="l">
              <a:spcBef>
                <a:spcPts val="0"/>
              </a:spcBef>
              <a:spcAft>
                <a:spcPts val="0"/>
              </a:spcAft>
              <a:buSzPts val="1400"/>
              <a:buChar char="-"/>
            </a:pPr>
            <a:r>
              <a:rPr lang="en"/>
              <a:t>Feed stage optimum at 9 stages above the </a:t>
            </a:r>
            <a:r>
              <a:rPr lang="en"/>
              <a:t>first</a:t>
            </a:r>
            <a:r>
              <a:rPr lang="en"/>
              <a:t> stage</a:t>
            </a:r>
            <a:endParaRPr/>
          </a:p>
          <a:p>
            <a:pPr indent="-317500" lvl="1" marL="914400" rtl="0" algn="l">
              <a:spcBef>
                <a:spcPts val="0"/>
              </a:spcBef>
              <a:spcAft>
                <a:spcPts val="0"/>
              </a:spcAft>
              <a:buSzPts val="1400"/>
              <a:buChar char="-"/>
            </a:pPr>
            <a:r>
              <a:rPr lang="en"/>
              <a:t>Optimum reflux around 3</a:t>
            </a:r>
            <a:endParaRPr/>
          </a:p>
        </p:txBody>
      </p:sp>
      <p:pic>
        <p:nvPicPr>
          <p:cNvPr id="146" name="Google Shape;146;p24"/>
          <p:cNvPicPr preferRelativeResize="0"/>
          <p:nvPr/>
        </p:nvPicPr>
        <p:blipFill>
          <a:blip r:embed="rId3">
            <a:alphaModFix/>
          </a:blip>
          <a:stretch>
            <a:fillRect/>
          </a:stretch>
        </p:blipFill>
        <p:spPr>
          <a:xfrm>
            <a:off x="4572000" y="83450"/>
            <a:ext cx="4260300" cy="2354507"/>
          </a:xfrm>
          <a:prstGeom prst="rect">
            <a:avLst/>
          </a:prstGeom>
          <a:noFill/>
          <a:ln>
            <a:noFill/>
          </a:ln>
        </p:spPr>
      </p:pic>
      <p:pic>
        <p:nvPicPr>
          <p:cNvPr id="147" name="Google Shape;147;p24"/>
          <p:cNvPicPr preferRelativeResize="0"/>
          <p:nvPr/>
        </p:nvPicPr>
        <p:blipFill>
          <a:blip r:embed="rId4">
            <a:alphaModFix/>
          </a:blip>
          <a:stretch>
            <a:fillRect/>
          </a:stretch>
        </p:blipFill>
        <p:spPr>
          <a:xfrm>
            <a:off x="4571999" y="2437950"/>
            <a:ext cx="4260300" cy="26655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Analysis: Connecting Aspen to the Theory (CHBE 426)</a:t>
            </a:r>
            <a:endParaRPr/>
          </a:p>
        </p:txBody>
      </p:sp>
      <p:sp>
        <p:nvSpPr>
          <p:cNvPr id="153" name="Google Shape;153;p25"/>
          <p:cNvSpPr txBox="1"/>
          <p:nvPr/>
        </p:nvSpPr>
        <p:spPr>
          <a:xfrm>
            <a:off x="431125" y="1072850"/>
            <a:ext cx="7934400" cy="27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Feed Stage</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Ideally low</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Additional stages = Additional funds</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Middle Stage</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Greatest Efficiency For Space</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Reflux Ratio (Lc/D)</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High Ratio</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Higher Purity Distillate, More Reflux</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Low Ratio</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Lower Purity Distillate, More Distillate</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pic>
        <p:nvPicPr>
          <p:cNvPr id="154" name="Google Shape;154;p25"/>
          <p:cNvPicPr preferRelativeResize="0"/>
          <p:nvPr/>
        </p:nvPicPr>
        <p:blipFill>
          <a:blip r:embed="rId3">
            <a:alphaModFix/>
          </a:blip>
          <a:stretch>
            <a:fillRect/>
          </a:stretch>
        </p:blipFill>
        <p:spPr>
          <a:xfrm>
            <a:off x="5692253" y="1017725"/>
            <a:ext cx="3091950" cy="3690800"/>
          </a:xfrm>
          <a:prstGeom prst="rect">
            <a:avLst/>
          </a:prstGeom>
          <a:noFill/>
          <a:ln>
            <a:noFill/>
          </a:ln>
        </p:spPr>
      </p:pic>
      <p:sp>
        <p:nvSpPr>
          <p:cNvPr id="155" name="Google Shape;155;p25"/>
          <p:cNvSpPr txBox="1"/>
          <p:nvPr/>
        </p:nvSpPr>
        <p:spPr>
          <a:xfrm>
            <a:off x="239800" y="4708525"/>
            <a:ext cx="5030700" cy="275100"/>
          </a:xfrm>
          <a:prstGeom prst="rect">
            <a:avLst/>
          </a:prstGeom>
          <a:noFill/>
          <a:ln>
            <a:noFill/>
          </a:ln>
        </p:spPr>
        <p:txBody>
          <a:bodyPr anchorCtr="0" anchor="t" bIns="91425" lIns="91425" spcFirstLastPara="1" rIns="91425" wrap="square" tIns="91425">
            <a:noAutofit/>
          </a:bodyPr>
          <a:lstStyle/>
          <a:p>
            <a:pPr indent="-457200" lvl="0" marL="457200" rtl="0" algn="l">
              <a:lnSpc>
                <a:spcPct val="95000"/>
              </a:lnSpc>
              <a:spcBef>
                <a:spcPts val="0"/>
              </a:spcBef>
              <a:spcAft>
                <a:spcPts val="0"/>
              </a:spcAft>
              <a:buClr>
                <a:schemeClr val="dk1"/>
              </a:buClr>
              <a:buSzPts val="1100"/>
              <a:buFont typeface="Arial"/>
              <a:buNone/>
            </a:pPr>
            <a:r>
              <a:rPr lang="en" sz="800">
                <a:solidFill>
                  <a:schemeClr val="accent3"/>
                </a:solidFill>
                <a:latin typeface="Calibri"/>
                <a:ea typeface="Calibri"/>
                <a:cs typeface="Calibri"/>
                <a:sym typeface="Calibri"/>
              </a:rPr>
              <a:t>Figure 8. </a:t>
            </a:r>
            <a:r>
              <a:rPr lang="en" sz="800">
                <a:solidFill>
                  <a:schemeClr val="accent3"/>
                </a:solidFill>
                <a:latin typeface="Calibri"/>
                <a:ea typeface="Calibri"/>
                <a:cs typeface="Calibri"/>
                <a:sym typeface="Calibri"/>
              </a:rPr>
              <a:t>Exergy analysis of binary plate distillation column operations. </a:t>
            </a:r>
            <a:r>
              <a:rPr i="1" lang="en" sz="800">
                <a:solidFill>
                  <a:schemeClr val="accent3"/>
                </a:solidFill>
                <a:latin typeface="Calibri"/>
                <a:ea typeface="Calibri"/>
                <a:cs typeface="Calibri"/>
                <a:sym typeface="Calibri"/>
              </a:rPr>
              <a:t>Scientific Figure on ResearchGate</a:t>
            </a:r>
            <a:r>
              <a:rPr lang="en" sz="800">
                <a:solidFill>
                  <a:schemeClr val="accent3"/>
                </a:solidFill>
                <a:latin typeface="Calibri"/>
                <a:ea typeface="Calibri"/>
                <a:cs typeface="Calibri"/>
                <a:sym typeface="Calibri"/>
              </a:rPr>
              <a:t>. Available at:</a:t>
            </a:r>
            <a:r>
              <a:rPr lang="en" sz="800">
                <a:solidFill>
                  <a:schemeClr val="accent3"/>
                </a:solidFill>
                <a:uFill>
                  <a:noFill/>
                </a:uFill>
                <a:latin typeface="Calibri"/>
                <a:ea typeface="Calibri"/>
                <a:cs typeface="Calibri"/>
                <a:sym typeface="Calibri"/>
                <a:hlinkClick r:id="rId4">
                  <a:extLst>
                    <a:ext uri="{A12FA001-AC4F-418D-AE19-62706E023703}">
                      <ahyp:hlinkClr val="tx"/>
                    </a:ext>
                  </a:extLst>
                </a:hlinkClick>
              </a:rPr>
              <a:t> </a:t>
            </a:r>
            <a:r>
              <a:rPr lang="en" sz="800" u="sng">
                <a:solidFill>
                  <a:schemeClr val="accent5"/>
                </a:solidFill>
                <a:latin typeface="Calibri"/>
                <a:ea typeface="Calibri"/>
                <a:cs typeface="Calibri"/>
                <a:sym typeface="Calibri"/>
                <a:hlinkClick r:id="rId5">
                  <a:extLst>
                    <a:ext uri="{A12FA001-AC4F-418D-AE19-62706E023703}">
                      <ahyp:hlinkClr val="tx"/>
                    </a:ext>
                  </a:extLst>
                </a:hlinkClick>
              </a:rPr>
              <a:t>https://www.researchgate.net/figure/A-simple-distillation-unit_fig1_245402461</a:t>
            </a:r>
            <a:r>
              <a:rPr lang="en" sz="800">
                <a:solidFill>
                  <a:schemeClr val="accent5"/>
                </a:solidFill>
                <a:latin typeface="Calibri"/>
                <a:ea typeface="Calibri"/>
                <a:cs typeface="Calibri"/>
                <a:sym typeface="Calibri"/>
              </a:rPr>
              <a:t> </a:t>
            </a:r>
            <a:endParaRPr sz="800">
              <a:solidFill>
                <a:schemeClr val="accent5"/>
              </a:solidFill>
              <a:latin typeface="Calibri"/>
              <a:ea typeface="Calibri"/>
              <a:cs typeface="Calibri"/>
              <a:sym typeface="Calibri"/>
            </a:endParaRPr>
          </a:p>
          <a:p>
            <a:pPr indent="0" lvl="0" marL="0" rtl="0" algn="l">
              <a:spcBef>
                <a:spcPts val="1200"/>
              </a:spcBef>
              <a:spcAft>
                <a:spcPts val="0"/>
              </a:spcAft>
              <a:buNone/>
            </a:pPr>
            <a:r>
              <a:t/>
            </a:r>
            <a:endParaRPr sz="800">
              <a:solidFill>
                <a:schemeClr val="accent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Analysis: How Does Our Simulation Compare (CHBE 426)</a:t>
            </a:r>
            <a:endParaRPr/>
          </a:p>
        </p:txBody>
      </p:sp>
      <p:sp>
        <p:nvSpPr>
          <p:cNvPr id="161" name="Google Shape;161;p26"/>
          <p:cNvSpPr txBox="1"/>
          <p:nvPr/>
        </p:nvSpPr>
        <p:spPr>
          <a:xfrm>
            <a:off x="431125" y="1822350"/>
            <a:ext cx="2202600" cy="167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3"/>
                </a:solidFill>
                <a:latin typeface="Average"/>
                <a:ea typeface="Average"/>
                <a:cs typeface="Average"/>
                <a:sym typeface="Average"/>
              </a:rPr>
              <a:t>Ours</a:t>
            </a:r>
            <a:endParaRPr b="1"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Feed Stage</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9</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Optimum Reflux</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3</a:t>
            </a:r>
            <a:endParaRPr sz="1800">
              <a:solidFill>
                <a:schemeClr val="accent3"/>
              </a:solidFill>
              <a:latin typeface="Average"/>
              <a:ea typeface="Average"/>
              <a:cs typeface="Average"/>
              <a:sym typeface="Average"/>
            </a:endParaRPr>
          </a:p>
          <a:p>
            <a:pPr indent="0" lvl="0" marL="457200" rtl="0" algn="l">
              <a:spcBef>
                <a:spcPts val="0"/>
              </a:spcBef>
              <a:spcAft>
                <a:spcPts val="0"/>
              </a:spcAft>
              <a:buNone/>
            </a:pPr>
            <a:r>
              <a:t/>
            </a:r>
            <a:endParaRPr sz="1800">
              <a:solidFill>
                <a:schemeClr val="accent3"/>
              </a:solidFill>
              <a:latin typeface="Average"/>
              <a:ea typeface="Average"/>
              <a:cs typeface="Average"/>
              <a:sym typeface="Average"/>
            </a:endParaRPr>
          </a:p>
        </p:txBody>
      </p:sp>
      <p:pic>
        <p:nvPicPr>
          <p:cNvPr id="162" name="Google Shape;162;p26"/>
          <p:cNvPicPr preferRelativeResize="0"/>
          <p:nvPr/>
        </p:nvPicPr>
        <p:blipFill>
          <a:blip r:embed="rId3">
            <a:alphaModFix/>
          </a:blip>
          <a:stretch>
            <a:fillRect/>
          </a:stretch>
        </p:blipFill>
        <p:spPr>
          <a:xfrm>
            <a:off x="6408171" y="1413075"/>
            <a:ext cx="1957325" cy="1073175"/>
          </a:xfrm>
          <a:prstGeom prst="rect">
            <a:avLst/>
          </a:prstGeom>
          <a:noFill/>
          <a:ln>
            <a:noFill/>
          </a:ln>
        </p:spPr>
      </p:pic>
      <p:sp>
        <p:nvSpPr>
          <p:cNvPr id="163" name="Google Shape;163;p26"/>
          <p:cNvSpPr txBox="1"/>
          <p:nvPr/>
        </p:nvSpPr>
        <p:spPr>
          <a:xfrm>
            <a:off x="3419650" y="1822350"/>
            <a:ext cx="2202600" cy="149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3"/>
                </a:solidFill>
                <a:latin typeface="Average"/>
                <a:ea typeface="Average"/>
                <a:cs typeface="Average"/>
                <a:sym typeface="Average"/>
              </a:rPr>
              <a:t>Theory</a:t>
            </a:r>
            <a:endParaRPr b="1"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Feed Stage</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9</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Optimum Reflux</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2.8</a:t>
            </a:r>
            <a:endParaRPr sz="1800">
              <a:solidFill>
                <a:schemeClr val="accent3"/>
              </a:solidFill>
              <a:latin typeface="Average"/>
              <a:ea typeface="Average"/>
              <a:cs typeface="Average"/>
              <a:sym typeface="Average"/>
            </a:endParaRPr>
          </a:p>
          <a:p>
            <a:pPr indent="0" lvl="0" marL="457200" rtl="0" algn="l">
              <a:spcBef>
                <a:spcPts val="0"/>
              </a:spcBef>
              <a:spcAft>
                <a:spcPts val="0"/>
              </a:spcAft>
              <a:buNone/>
            </a:pPr>
            <a:r>
              <a:t/>
            </a:r>
            <a:endParaRPr sz="1800">
              <a:solidFill>
                <a:schemeClr val="accent3"/>
              </a:solidFill>
              <a:latin typeface="Average"/>
              <a:ea typeface="Average"/>
              <a:cs typeface="Average"/>
              <a:sym typeface="Average"/>
            </a:endParaRPr>
          </a:p>
        </p:txBody>
      </p:sp>
      <p:pic>
        <p:nvPicPr>
          <p:cNvPr id="164" name="Google Shape;164;p26"/>
          <p:cNvPicPr preferRelativeResize="0"/>
          <p:nvPr/>
        </p:nvPicPr>
        <p:blipFill>
          <a:blip r:embed="rId4">
            <a:alphaModFix/>
          </a:blip>
          <a:stretch>
            <a:fillRect/>
          </a:stretch>
        </p:blipFill>
        <p:spPr>
          <a:xfrm>
            <a:off x="5995688" y="2750850"/>
            <a:ext cx="2782306" cy="1073175"/>
          </a:xfrm>
          <a:prstGeom prst="rect">
            <a:avLst/>
          </a:prstGeom>
          <a:noFill/>
          <a:ln>
            <a:noFill/>
          </a:ln>
        </p:spPr>
      </p:pic>
      <p:sp>
        <p:nvSpPr>
          <p:cNvPr id="165" name="Google Shape;165;p26"/>
          <p:cNvSpPr txBox="1"/>
          <p:nvPr/>
        </p:nvSpPr>
        <p:spPr>
          <a:xfrm>
            <a:off x="311700" y="4325475"/>
            <a:ext cx="7433400" cy="818100"/>
          </a:xfrm>
          <a:prstGeom prst="rect">
            <a:avLst/>
          </a:prstGeom>
          <a:noFill/>
          <a:ln>
            <a:noFill/>
          </a:ln>
        </p:spPr>
        <p:txBody>
          <a:bodyPr anchorCtr="0" anchor="t" bIns="91425" lIns="91425" spcFirstLastPara="1" rIns="91425" wrap="square" tIns="91425">
            <a:noAutofit/>
          </a:bodyPr>
          <a:lstStyle/>
          <a:p>
            <a:pPr indent="-298450" lvl="0" marL="457200" rtl="0" algn="l">
              <a:lnSpc>
                <a:spcPct val="95000"/>
              </a:lnSpc>
              <a:spcBef>
                <a:spcPts val="0"/>
              </a:spcBef>
              <a:spcAft>
                <a:spcPts val="0"/>
              </a:spcAft>
              <a:buClr>
                <a:schemeClr val="dk1"/>
              </a:buClr>
              <a:buSzPts val="1100"/>
              <a:buFont typeface="Calibri"/>
              <a:buChar char="●"/>
            </a:pPr>
            <a:r>
              <a:rPr i="1" lang="en" sz="1100">
                <a:solidFill>
                  <a:schemeClr val="dk1"/>
                </a:solidFill>
                <a:latin typeface="Calibri"/>
                <a:ea typeface="Calibri"/>
                <a:cs typeface="Calibri"/>
                <a:sym typeface="Calibri"/>
              </a:rPr>
              <a:t>Vacuum Distillation- Environmental Chemistry Branch | US EPA</a:t>
            </a:r>
            <a:r>
              <a:rPr lang="en" sz="1100">
                <a:solidFill>
                  <a:schemeClr val="dk1"/>
                </a:solidFill>
                <a:latin typeface="Calibri"/>
                <a:ea typeface="Calibri"/>
                <a:cs typeface="Calibri"/>
                <a:sym typeface="Calibri"/>
              </a:rPr>
              <a:t>. archive.epa.gov. </a:t>
            </a:r>
            <a:r>
              <a:rPr lang="en" sz="1100" u="sng">
                <a:solidFill>
                  <a:schemeClr val="dk1"/>
                </a:solidFill>
                <a:latin typeface="Calibri"/>
                <a:ea typeface="Calibri"/>
                <a:cs typeface="Calibri"/>
                <a:sym typeface="Calibri"/>
                <a:hlinkClick r:id="rId5">
                  <a:extLst>
                    <a:ext uri="{A12FA001-AC4F-418D-AE19-62706E023703}">
                      <ahyp:hlinkClr val="tx"/>
                    </a:ext>
                  </a:extLst>
                </a:hlinkClick>
              </a:rPr>
              <a:t>https://archive.epa.gov/esd/archive-vacuum/web/html/table1.html</a:t>
            </a:r>
            <a:r>
              <a:rPr lang="en"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298450" lvl="0" marL="457200" rtl="0" algn="l">
              <a:lnSpc>
                <a:spcPct val="95000"/>
              </a:lnSpc>
              <a:spcBef>
                <a:spcPts val="0"/>
              </a:spcBef>
              <a:spcAft>
                <a:spcPts val="0"/>
              </a:spcAft>
              <a:buClr>
                <a:schemeClr val="dk1"/>
              </a:buClr>
              <a:buSzPts val="1100"/>
              <a:buFont typeface="Calibri"/>
              <a:buChar char="●"/>
            </a:pPr>
            <a:r>
              <a:rPr i="1" lang="en" sz="1100">
                <a:solidFill>
                  <a:schemeClr val="dk1"/>
                </a:solidFill>
                <a:latin typeface="Calibri"/>
                <a:ea typeface="Calibri"/>
                <a:cs typeface="Calibri"/>
                <a:sym typeface="Calibri"/>
              </a:rPr>
              <a:t>CHBE 426: Separations</a:t>
            </a:r>
            <a:r>
              <a:rPr lang="en" sz="1100">
                <a:solidFill>
                  <a:schemeClr val="dk1"/>
                </a:solidFill>
                <a:latin typeface="Calibri"/>
                <a:ea typeface="Calibri"/>
                <a:cs typeface="Calibri"/>
                <a:sym typeface="Calibri"/>
              </a:rPr>
              <a:t>, Po Yen-Chen; [University of Maryland], [College Park, MD], 2024.</a:t>
            </a:r>
            <a:endParaRPr sz="1100">
              <a:solidFill>
                <a:schemeClr val="dk1"/>
              </a:solidFill>
              <a:latin typeface="Calibri"/>
              <a:ea typeface="Calibri"/>
              <a:cs typeface="Calibri"/>
              <a:sym typeface="Calibri"/>
            </a:endParaRPr>
          </a:p>
          <a:p>
            <a:pPr indent="-457200" lvl="0" marL="457200" rtl="0" algn="l">
              <a:lnSpc>
                <a:spcPct val="95000"/>
              </a:lnSpc>
              <a:spcBef>
                <a:spcPts val="12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7"/>
          <p:cNvPicPr preferRelativeResize="0"/>
          <p:nvPr/>
        </p:nvPicPr>
        <p:blipFill>
          <a:blip r:embed="rId3">
            <a:alphaModFix/>
          </a:blip>
          <a:stretch>
            <a:fillRect/>
          </a:stretch>
        </p:blipFill>
        <p:spPr>
          <a:xfrm>
            <a:off x="409225" y="1394500"/>
            <a:ext cx="4260300" cy="2354507"/>
          </a:xfrm>
          <a:prstGeom prst="rect">
            <a:avLst/>
          </a:prstGeom>
          <a:noFill/>
          <a:ln>
            <a:noFill/>
          </a:ln>
        </p:spPr>
      </p:pic>
      <p:pic>
        <p:nvPicPr>
          <p:cNvPr id="171" name="Google Shape;171;p27"/>
          <p:cNvPicPr preferRelativeResize="0"/>
          <p:nvPr/>
        </p:nvPicPr>
        <p:blipFill>
          <a:blip r:embed="rId4">
            <a:alphaModFix/>
          </a:blip>
          <a:stretch>
            <a:fillRect/>
          </a:stretch>
        </p:blipFill>
        <p:spPr>
          <a:xfrm>
            <a:off x="5092850" y="1394500"/>
            <a:ext cx="3763121" cy="2354500"/>
          </a:xfrm>
          <a:prstGeom prst="rect">
            <a:avLst/>
          </a:prstGeom>
          <a:noFill/>
          <a:ln>
            <a:noFill/>
          </a:ln>
        </p:spPr>
      </p:pic>
      <p:sp>
        <p:nvSpPr>
          <p:cNvPr id="172" name="Google Shape;17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Analysis: Trends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178" name="Google Shape;17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Aspen can be used for the modeling of distillation columns in ideal and non-ideal scenarios</a:t>
            </a:r>
            <a:endParaRPr sz="2000"/>
          </a:p>
          <a:p>
            <a:pPr indent="-355600" lvl="0" marL="457200" rtl="0" algn="l">
              <a:spcBef>
                <a:spcPts val="0"/>
              </a:spcBef>
              <a:spcAft>
                <a:spcPts val="0"/>
              </a:spcAft>
              <a:buSzPts val="2000"/>
              <a:buChar char="-"/>
            </a:pPr>
            <a:r>
              <a:rPr lang="en" sz="2000"/>
              <a:t>Accurately shows the variation in results when initial and operating conditions are changed</a:t>
            </a:r>
            <a:endParaRPr sz="2000"/>
          </a:p>
          <a:p>
            <a:pPr indent="-355600" lvl="0" marL="457200" rtl="0" algn="l">
              <a:spcBef>
                <a:spcPts val="0"/>
              </a:spcBef>
              <a:spcAft>
                <a:spcPts val="0"/>
              </a:spcAft>
              <a:buSzPts val="2000"/>
              <a:buChar char="-"/>
            </a:pPr>
            <a:r>
              <a:rPr lang="en" sz="2000"/>
              <a:t>Allows for the modeling of multiple distillation columns of various types in one simulation for the separation of multiple components</a:t>
            </a:r>
            <a:endParaRPr sz="2000"/>
          </a:p>
          <a:p>
            <a:pPr indent="-355600" lvl="0" marL="457200" rtl="0" algn="l">
              <a:spcBef>
                <a:spcPts val="0"/>
              </a:spcBef>
              <a:spcAft>
                <a:spcPts val="0"/>
              </a:spcAft>
              <a:buSzPts val="2000"/>
              <a:buChar char="-"/>
            </a:pPr>
            <a:r>
              <a:rPr lang="en" sz="2000"/>
              <a:t>Output results allow for the optimization of real-life distillation columns in a virtual and inexpensive manner</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Sources</a:t>
            </a:r>
            <a:endParaRPr/>
          </a:p>
        </p:txBody>
      </p:sp>
      <p:sp>
        <p:nvSpPr>
          <p:cNvPr id="189" name="Google Shape;189;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457200" rtl="0" algn="l">
              <a:lnSpc>
                <a:spcPct val="95000"/>
              </a:lnSpc>
              <a:spcBef>
                <a:spcPts val="0"/>
              </a:spcBef>
              <a:spcAft>
                <a:spcPts val="0"/>
              </a:spcAft>
              <a:buClr>
                <a:schemeClr val="dk1"/>
              </a:buClr>
              <a:buSzPts val="1100"/>
              <a:buFont typeface="Arial"/>
              <a:buNone/>
            </a:pPr>
            <a:r>
              <a:rPr lang="en" sz="1400"/>
              <a:t>Yadav, E. S.; Indiran, T.; Nayak, D.; Kumar, C. H. A.; Selvakumar, M. Simulation Study of Distillation Column Using Aspen Plus. Mater. Today Proc. 2022, 48 (Part 2), 330–337. </a:t>
            </a:r>
            <a:r>
              <a:rPr lang="en" sz="1400">
                <a:uFill>
                  <a:noFill/>
                </a:uFill>
                <a:hlinkClick r:id="rId3"/>
              </a:rPr>
              <a:t>https://doi.org/10.1016/j.matpr.2020.07.609</a:t>
            </a:r>
            <a:r>
              <a:rPr lang="en" sz="1400"/>
              <a:t>.</a:t>
            </a:r>
            <a:endParaRPr sz="1400"/>
          </a:p>
          <a:p>
            <a:pPr indent="-457200" lvl="0" marL="457200" rtl="0" algn="l">
              <a:lnSpc>
                <a:spcPct val="95000"/>
              </a:lnSpc>
              <a:spcBef>
                <a:spcPts val="1200"/>
              </a:spcBef>
              <a:spcAft>
                <a:spcPts val="0"/>
              </a:spcAft>
              <a:buClr>
                <a:schemeClr val="dk1"/>
              </a:buClr>
              <a:buSzPts val="1100"/>
              <a:buFont typeface="Arial"/>
              <a:buNone/>
            </a:pPr>
            <a:r>
              <a:rPr lang="en" sz="1400"/>
              <a:t>Vacuum Distillation- Environmental Chemistry Branch | US EPA. archive.epa.gov. </a:t>
            </a:r>
            <a:r>
              <a:rPr lang="en" sz="1400" u="sng">
                <a:solidFill>
                  <a:schemeClr val="hlink"/>
                </a:solidFill>
                <a:hlinkClick r:id="rId4"/>
              </a:rPr>
              <a:t>https://archive.epa.gov/esd/archive-vacuum/web/html/table1.html</a:t>
            </a:r>
            <a:r>
              <a:rPr lang="en" sz="1400"/>
              <a:t>.</a:t>
            </a:r>
            <a:endParaRPr sz="1400"/>
          </a:p>
          <a:p>
            <a:pPr indent="-457200" lvl="0" marL="457200" rtl="0" algn="l">
              <a:lnSpc>
                <a:spcPct val="95000"/>
              </a:lnSpc>
              <a:spcBef>
                <a:spcPts val="1200"/>
              </a:spcBef>
              <a:spcAft>
                <a:spcPts val="0"/>
              </a:spcAft>
              <a:buClr>
                <a:schemeClr val="dk1"/>
              </a:buClr>
              <a:buSzPts val="1100"/>
              <a:buFont typeface="Arial"/>
              <a:buNone/>
            </a:pPr>
            <a:r>
              <a:rPr i="1" lang="en" sz="1400"/>
              <a:t>CHBE 426: Separations</a:t>
            </a:r>
            <a:r>
              <a:rPr lang="en" sz="1400"/>
              <a:t>, Po Yen-Chen; [University of Maryland], [College Park, MD], 2024.</a:t>
            </a:r>
            <a:endParaRPr sz="1400"/>
          </a:p>
          <a:p>
            <a:pPr indent="-457200" lvl="0" marL="457200" rtl="0" algn="l">
              <a:lnSpc>
                <a:spcPct val="95000"/>
              </a:lnSpc>
              <a:spcBef>
                <a:spcPts val="1200"/>
              </a:spcBef>
              <a:spcAft>
                <a:spcPts val="0"/>
              </a:spcAft>
              <a:buClr>
                <a:schemeClr val="dk1"/>
              </a:buClr>
              <a:buSzPts val="1100"/>
              <a:buFont typeface="Arial"/>
              <a:buNone/>
            </a:pPr>
            <a:r>
              <a:rPr lang="en" sz="1400"/>
              <a:t>Exergy analysis of binary plate distillation column operations. </a:t>
            </a:r>
            <a:r>
              <a:rPr i="1" lang="en" sz="1400"/>
              <a:t>Scientific Figure on ResearchGate</a:t>
            </a:r>
            <a:r>
              <a:rPr lang="en" sz="1400"/>
              <a:t>. Available at:</a:t>
            </a:r>
            <a:r>
              <a:rPr lang="en" sz="1400">
                <a:uFill>
                  <a:noFill/>
                </a:uFill>
                <a:hlinkClick r:id="rId5"/>
              </a:rPr>
              <a:t> </a:t>
            </a:r>
            <a:r>
              <a:rPr lang="en" sz="1400" u="sng">
                <a:solidFill>
                  <a:schemeClr val="accent5"/>
                </a:solidFill>
                <a:hlinkClick r:id="rId6">
                  <a:extLst>
                    <a:ext uri="{A12FA001-AC4F-418D-AE19-62706E023703}">
                      <ahyp:hlinkClr val="tx"/>
                    </a:ext>
                  </a:extLst>
                </a:hlinkClick>
              </a:rPr>
              <a:t>https://www.researchgate.net/figure/A-simple-distillation-unit_fig1_245402461</a:t>
            </a:r>
            <a:r>
              <a:rPr lang="en" sz="1400">
                <a:solidFill>
                  <a:schemeClr val="accent5"/>
                </a:solidFill>
              </a:rPr>
              <a:t> </a:t>
            </a:r>
            <a:endParaRPr sz="1400">
              <a:solidFill>
                <a:schemeClr val="accent5"/>
              </a:solidFill>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457200" lvl="0" marL="457200" rtl="0" algn="l">
              <a:lnSpc>
                <a:spcPct val="95000"/>
              </a:lnSpc>
              <a:spcBef>
                <a:spcPts val="1200"/>
              </a:spcBef>
              <a:spcAft>
                <a:spcPts val="0"/>
              </a:spcAft>
              <a:buClr>
                <a:schemeClr val="dk1"/>
              </a:buClr>
              <a:buSzPts val="1100"/>
              <a:buFont typeface="Arial"/>
              <a:buNone/>
            </a:pPr>
            <a:r>
              <a:t/>
            </a:r>
            <a:endParaRPr sz="1400"/>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Used to simulate separation of a mixture into component rich streams</a:t>
            </a:r>
            <a:endParaRPr/>
          </a:p>
          <a:p>
            <a:pPr indent="-342900" lvl="0" marL="457200" rtl="0" algn="l">
              <a:spcBef>
                <a:spcPts val="0"/>
              </a:spcBef>
              <a:spcAft>
                <a:spcPts val="0"/>
              </a:spcAft>
              <a:buSzPts val="1800"/>
              <a:buChar char="-"/>
            </a:pPr>
            <a:r>
              <a:rPr lang="en"/>
              <a:t>Generally done using a RADFRAC block</a:t>
            </a:r>
            <a:endParaRPr/>
          </a:p>
          <a:p>
            <a:pPr indent="-317500" lvl="1" marL="914400" rtl="0" algn="l">
              <a:spcBef>
                <a:spcPts val="0"/>
              </a:spcBef>
              <a:spcAft>
                <a:spcPts val="0"/>
              </a:spcAft>
              <a:buSzPts val="1400"/>
              <a:buChar char="-"/>
            </a:pPr>
            <a:r>
              <a:rPr lang="en"/>
              <a:t>Contains an input feed stream and output distillate and bottoms streams</a:t>
            </a:r>
            <a:endParaRPr/>
          </a:p>
          <a:p>
            <a:pPr indent="-317500" lvl="1" marL="914400" rtl="0" algn="l">
              <a:spcBef>
                <a:spcPts val="0"/>
              </a:spcBef>
              <a:spcAft>
                <a:spcPts val="0"/>
              </a:spcAft>
              <a:buSzPts val="1400"/>
              <a:buChar char="-"/>
            </a:pPr>
            <a:r>
              <a:rPr lang="en"/>
              <a:t>Condenser at the top and reboiler at the bottom of the column</a:t>
            </a:r>
            <a:endParaRPr/>
          </a:p>
          <a:p>
            <a:pPr indent="-342900" lvl="0" marL="457200" rtl="0" algn="l">
              <a:spcBef>
                <a:spcPts val="0"/>
              </a:spcBef>
              <a:spcAft>
                <a:spcPts val="0"/>
              </a:spcAft>
              <a:buSzPts val="1800"/>
              <a:buChar char="-"/>
            </a:pPr>
            <a:r>
              <a:rPr lang="en"/>
              <a:t>Possible specifications include:</a:t>
            </a:r>
            <a:endParaRPr/>
          </a:p>
          <a:p>
            <a:pPr indent="-317500" lvl="1" marL="914400" rtl="0" algn="l">
              <a:spcBef>
                <a:spcPts val="0"/>
              </a:spcBef>
              <a:spcAft>
                <a:spcPts val="0"/>
              </a:spcAft>
              <a:buSzPts val="1400"/>
              <a:buChar char="-"/>
            </a:pPr>
            <a:r>
              <a:rPr lang="en"/>
              <a:t>Number of stages</a:t>
            </a:r>
            <a:endParaRPr/>
          </a:p>
          <a:p>
            <a:pPr indent="-317500" lvl="1" marL="914400" rtl="0" algn="l">
              <a:spcBef>
                <a:spcPts val="0"/>
              </a:spcBef>
              <a:spcAft>
                <a:spcPts val="0"/>
              </a:spcAft>
              <a:buSzPts val="1400"/>
              <a:buChar char="-"/>
            </a:pPr>
            <a:r>
              <a:rPr lang="en"/>
              <a:t>Condenser / Reboiler type</a:t>
            </a:r>
            <a:endParaRPr/>
          </a:p>
          <a:p>
            <a:pPr indent="-317500" lvl="1" marL="914400" rtl="0" algn="l">
              <a:spcBef>
                <a:spcPts val="0"/>
              </a:spcBef>
              <a:spcAft>
                <a:spcPts val="0"/>
              </a:spcAft>
              <a:buSzPts val="1400"/>
              <a:buChar char="-"/>
            </a:pPr>
            <a:r>
              <a:rPr lang="en"/>
              <a:t>Distillate rate</a:t>
            </a:r>
            <a:endParaRPr/>
          </a:p>
          <a:p>
            <a:pPr indent="-317500" lvl="1" marL="914400" rtl="0" algn="l">
              <a:spcBef>
                <a:spcPts val="0"/>
              </a:spcBef>
              <a:spcAft>
                <a:spcPts val="0"/>
              </a:spcAft>
              <a:buSzPts val="1400"/>
              <a:buChar char="-"/>
            </a:pPr>
            <a:r>
              <a:rPr lang="en"/>
              <a:t>Reflux ratio</a:t>
            </a:r>
            <a:endParaRPr/>
          </a:p>
          <a:p>
            <a:pPr indent="-317500" lvl="1" marL="914400" rtl="0" algn="l">
              <a:spcBef>
                <a:spcPts val="0"/>
              </a:spcBef>
              <a:spcAft>
                <a:spcPts val="0"/>
              </a:spcAft>
              <a:buSzPts val="1400"/>
              <a:buChar char="-"/>
            </a:pPr>
            <a:r>
              <a:rPr lang="en"/>
              <a:t>Feed stage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a:t>
            </a:r>
            <a:r>
              <a:rPr lang="en"/>
              <a:t>Research</a:t>
            </a:r>
            <a:endParaRPr/>
          </a:p>
          <a:p>
            <a:pPr indent="0" lvl="0" marL="0" rtl="0" algn="l">
              <a:spcBef>
                <a:spcPts val="0"/>
              </a:spcBef>
              <a:spcAft>
                <a:spcPts val="0"/>
              </a:spcAft>
              <a:buNone/>
            </a:pPr>
            <a:r>
              <a:t/>
            </a:r>
            <a:endParaRPr/>
          </a:p>
        </p:txBody>
      </p:sp>
      <p:pic>
        <p:nvPicPr>
          <p:cNvPr id="72" name="Google Shape;72;p15"/>
          <p:cNvPicPr preferRelativeResize="0"/>
          <p:nvPr/>
        </p:nvPicPr>
        <p:blipFill rotWithShape="1">
          <a:blip r:embed="rId3">
            <a:alphaModFix/>
          </a:blip>
          <a:srcRect b="0" l="0" r="25300" t="0"/>
          <a:stretch/>
        </p:blipFill>
        <p:spPr>
          <a:xfrm>
            <a:off x="5530800" y="1496200"/>
            <a:ext cx="3460775" cy="2511099"/>
          </a:xfrm>
          <a:prstGeom prst="rect">
            <a:avLst/>
          </a:prstGeom>
          <a:noFill/>
          <a:ln>
            <a:noFill/>
          </a:ln>
        </p:spPr>
      </p:pic>
      <p:sp>
        <p:nvSpPr>
          <p:cNvPr id="73" name="Google Shape;73;p15"/>
          <p:cNvSpPr txBox="1"/>
          <p:nvPr/>
        </p:nvSpPr>
        <p:spPr>
          <a:xfrm>
            <a:off x="346575" y="1645450"/>
            <a:ext cx="4808400" cy="1727700"/>
          </a:xfrm>
          <a:prstGeom prst="rect">
            <a:avLst/>
          </a:prstGeom>
          <a:noFill/>
          <a:ln>
            <a:noFill/>
          </a:ln>
        </p:spPr>
        <p:txBody>
          <a:bodyPr anchorCtr="0" anchor="t" bIns="91425" lIns="91425" spcFirstLastPara="1" rIns="91425" wrap="square" tIns="91425">
            <a:spAutoFit/>
          </a:bodyPr>
          <a:lstStyle/>
          <a:p>
            <a:pPr indent="-457200" lvl="0" marL="457200" rtl="0" algn="l">
              <a:lnSpc>
                <a:spcPct val="95000"/>
              </a:lnSpc>
              <a:spcBef>
                <a:spcPts val="0"/>
              </a:spcBef>
              <a:spcAft>
                <a:spcPts val="0"/>
              </a:spcAft>
              <a:buClr>
                <a:schemeClr val="dk1"/>
              </a:buClr>
              <a:buSzPts val="852"/>
              <a:buFont typeface="Arial"/>
              <a:buNone/>
            </a:pPr>
            <a:r>
              <a:rPr lang="en" sz="1500">
                <a:solidFill>
                  <a:schemeClr val="accent3"/>
                </a:solidFill>
                <a:latin typeface="Average"/>
                <a:ea typeface="Average"/>
                <a:cs typeface="Average"/>
                <a:sym typeface="Average"/>
              </a:rPr>
              <a:t>Yadav, E. S.; Indiran, T.; Nayak, D.; Kumar, C. H. A.; Selvakumar, M. Simulation Study of Distillation Column Using Aspen Plus. Mater. Today Proc. 2022, 48 (Part 2), 330–337. https://doi.org/10.1016/j.matpr.2020.07.609.</a:t>
            </a:r>
            <a:endParaRPr sz="1200">
              <a:solidFill>
                <a:schemeClr val="dk2"/>
              </a:solidFill>
            </a:endParaRPr>
          </a:p>
          <a:p>
            <a:pPr indent="0" lvl="0" marL="0" rtl="0" algn="l">
              <a:spcBef>
                <a:spcPts val="1200"/>
              </a:spcBef>
              <a:spcAft>
                <a:spcPts val="0"/>
              </a:spcAft>
              <a:buNone/>
            </a:pPr>
            <a:r>
              <a:t/>
            </a:r>
            <a:endParaRPr sz="1900">
              <a:solidFill>
                <a:schemeClr val="dk2"/>
              </a:solidFill>
            </a:endParaRPr>
          </a:p>
        </p:txBody>
      </p:sp>
      <p:sp>
        <p:nvSpPr>
          <p:cNvPr id="74" name="Google Shape;74;p15"/>
          <p:cNvSpPr txBox="1"/>
          <p:nvPr/>
        </p:nvSpPr>
        <p:spPr>
          <a:xfrm>
            <a:off x="6269725" y="3977550"/>
            <a:ext cx="2673000" cy="535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 sz="600">
                <a:solidFill>
                  <a:srgbClr val="CCCCCC"/>
                </a:solidFill>
              </a:rPr>
              <a:t>Figure 1. Yadav, E. S.; Indiran, T.; Nayak, D.; Kumar, C. H. A.; Selvakumar, M. Simulation Study of Distillation Column Using Aspen Plus. Mater. Today Proc. 2022, 48 (Part 2), 330–337. https://doi.org/10.1016/j.matpr.2020.07.609.</a:t>
            </a:r>
            <a:endParaRPr sz="600">
              <a:solidFill>
                <a:srgbClr val="CCCCCC"/>
              </a:solidFill>
            </a:endParaRPr>
          </a:p>
        </p:txBody>
      </p:sp>
      <p:sp>
        <p:nvSpPr>
          <p:cNvPr id="75" name="Google Shape;75;p15"/>
          <p:cNvSpPr txBox="1"/>
          <p:nvPr>
            <p:ph idx="1" type="body"/>
          </p:nvPr>
        </p:nvSpPr>
        <p:spPr>
          <a:xfrm>
            <a:off x="311700" y="1115400"/>
            <a:ext cx="61953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700"/>
              <a:t>Study: Simulation study of distillation column using Aspen Plus</a:t>
            </a:r>
            <a:endParaRPr sz="1700"/>
          </a:p>
          <a:p>
            <a:pPr indent="0" lvl="0" marL="0" rtl="0" algn="l">
              <a:lnSpc>
                <a:spcPct val="95000"/>
              </a:lnSpc>
              <a:spcBef>
                <a:spcPts val="1200"/>
              </a:spcBef>
              <a:spcAft>
                <a:spcPts val="0"/>
              </a:spcAft>
              <a:buSzPts val="852"/>
              <a:buNone/>
            </a:pPr>
            <a:r>
              <a:t/>
            </a:r>
            <a:endParaRPr sz="1400"/>
          </a:p>
          <a:p>
            <a:pPr indent="0" lvl="0" marL="0" rtl="0" algn="l">
              <a:lnSpc>
                <a:spcPct val="95000"/>
              </a:lnSpc>
              <a:spcBef>
                <a:spcPts val="1200"/>
              </a:spcBef>
              <a:spcAft>
                <a:spcPts val="0"/>
              </a:spcAft>
              <a:buSzPts val="852"/>
              <a:buNone/>
            </a:pPr>
            <a:r>
              <a:t/>
            </a:r>
            <a:endParaRPr sz="1400"/>
          </a:p>
          <a:p>
            <a:pPr indent="0" lvl="0" marL="0" rtl="0" algn="l">
              <a:lnSpc>
                <a:spcPct val="95000"/>
              </a:lnSpc>
              <a:spcBef>
                <a:spcPts val="1200"/>
              </a:spcBef>
              <a:spcAft>
                <a:spcPts val="0"/>
              </a:spcAft>
              <a:buSzPts val="852"/>
              <a:buNone/>
            </a:pPr>
            <a:r>
              <a:t/>
            </a:r>
            <a:endParaRPr sz="1400"/>
          </a:p>
          <a:p>
            <a:pPr indent="0" lvl="0" marL="0" rtl="0" algn="l">
              <a:lnSpc>
                <a:spcPct val="95000"/>
              </a:lnSpc>
              <a:spcBef>
                <a:spcPts val="1200"/>
              </a:spcBef>
              <a:spcAft>
                <a:spcPts val="0"/>
              </a:spcAft>
              <a:buSzPts val="852"/>
              <a:buNone/>
            </a:pPr>
            <a:r>
              <a:t/>
            </a:r>
            <a:endParaRPr sz="1400"/>
          </a:p>
          <a:p>
            <a:pPr indent="0" lvl="0" marL="0" rtl="0" algn="l">
              <a:lnSpc>
                <a:spcPct val="95000"/>
              </a:lnSpc>
              <a:spcBef>
                <a:spcPts val="1200"/>
              </a:spcBef>
              <a:spcAft>
                <a:spcPts val="0"/>
              </a:spcAft>
              <a:buSzPts val="852"/>
              <a:buNone/>
            </a:pPr>
            <a:r>
              <a:rPr lang="en" sz="1700"/>
              <a:t>Study Details:</a:t>
            </a:r>
            <a:endParaRPr sz="1700"/>
          </a:p>
          <a:p>
            <a:pPr indent="-336550" lvl="0" marL="457200" rtl="0" algn="l">
              <a:lnSpc>
                <a:spcPct val="95000"/>
              </a:lnSpc>
              <a:spcBef>
                <a:spcPts val="1200"/>
              </a:spcBef>
              <a:spcAft>
                <a:spcPts val="0"/>
              </a:spcAft>
              <a:buSzPts val="1700"/>
              <a:buChar char="-"/>
            </a:pPr>
            <a:r>
              <a:rPr lang="en" sz="1700"/>
              <a:t>Mixture: 30% IPA / 70% Water</a:t>
            </a:r>
            <a:endParaRPr sz="1700"/>
          </a:p>
          <a:p>
            <a:pPr indent="-336550" lvl="0" marL="457200" rtl="0" algn="l">
              <a:lnSpc>
                <a:spcPct val="95000"/>
              </a:lnSpc>
              <a:spcBef>
                <a:spcPts val="0"/>
              </a:spcBef>
              <a:spcAft>
                <a:spcPts val="0"/>
              </a:spcAft>
              <a:buSzPts val="1700"/>
              <a:buChar char="-"/>
            </a:pPr>
            <a:r>
              <a:rPr lang="en" sz="1700"/>
              <a:t>RadFrac column at 27°C, 1 bar</a:t>
            </a:r>
            <a:endParaRPr sz="1700"/>
          </a:p>
          <a:p>
            <a:pPr indent="-336550" lvl="0" marL="457200" rtl="0" algn="l">
              <a:lnSpc>
                <a:spcPct val="95000"/>
              </a:lnSpc>
              <a:spcBef>
                <a:spcPts val="0"/>
              </a:spcBef>
              <a:spcAft>
                <a:spcPts val="0"/>
              </a:spcAft>
              <a:buSzPts val="1700"/>
              <a:buChar char="-"/>
            </a:pPr>
            <a:r>
              <a:rPr lang="en" sz="1700"/>
              <a:t>Variables: </a:t>
            </a:r>
            <a:endParaRPr sz="1700"/>
          </a:p>
          <a:p>
            <a:pPr indent="-336550" lvl="1" marL="914400" rtl="0" algn="l">
              <a:lnSpc>
                <a:spcPct val="95000"/>
              </a:lnSpc>
              <a:spcBef>
                <a:spcPts val="0"/>
              </a:spcBef>
              <a:spcAft>
                <a:spcPts val="0"/>
              </a:spcAft>
              <a:buSzPts val="1700"/>
              <a:buChar char="-"/>
            </a:pPr>
            <a:r>
              <a:rPr lang="en" sz="1700"/>
              <a:t>Number of stages, reflux ratio, distillate rate, column geometry, pressures, temperatures, vapor fractions</a:t>
            </a:r>
            <a:endParaRPr sz="1700"/>
          </a:p>
          <a:p>
            <a:pPr indent="0" lvl="0" marL="0" rtl="0" algn="l">
              <a:lnSpc>
                <a:spcPct val="95000"/>
              </a:lnSpc>
              <a:spcBef>
                <a:spcPts val="1200"/>
              </a:spcBef>
              <a:spcAft>
                <a:spcPts val="1200"/>
              </a:spcAft>
              <a:buNone/>
            </a:pPr>
            <a:r>
              <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Research</a:t>
            </a:r>
            <a:endParaRPr/>
          </a:p>
          <a:p>
            <a:pPr indent="0" lvl="0" marL="0" rtl="0" algn="l">
              <a:spcBef>
                <a:spcPts val="0"/>
              </a:spcBef>
              <a:spcAft>
                <a:spcPts val="0"/>
              </a:spcAft>
              <a:buNone/>
            </a:pPr>
            <a:r>
              <a:t/>
            </a:r>
            <a:endParaRPr/>
          </a:p>
        </p:txBody>
      </p:sp>
      <p:sp>
        <p:nvSpPr>
          <p:cNvPr id="81" name="Google Shape;81;p16"/>
          <p:cNvSpPr txBox="1"/>
          <p:nvPr>
            <p:ph idx="1" type="body"/>
          </p:nvPr>
        </p:nvSpPr>
        <p:spPr>
          <a:xfrm>
            <a:off x="311700" y="1115400"/>
            <a:ext cx="61953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700"/>
              <a:t>Study: Simulation study of distillation column using Aspen Plus</a:t>
            </a:r>
            <a:endParaRPr sz="1700"/>
          </a:p>
          <a:p>
            <a:pPr indent="0" lvl="0" marL="0" rtl="0" algn="l">
              <a:lnSpc>
                <a:spcPct val="95000"/>
              </a:lnSpc>
              <a:spcBef>
                <a:spcPts val="1200"/>
              </a:spcBef>
              <a:spcAft>
                <a:spcPts val="0"/>
              </a:spcAft>
              <a:buSzPts val="852"/>
              <a:buNone/>
            </a:pPr>
            <a:r>
              <a:t/>
            </a:r>
            <a:endParaRPr sz="1400"/>
          </a:p>
          <a:p>
            <a:pPr indent="0" lvl="0" marL="0" rtl="0" algn="l">
              <a:lnSpc>
                <a:spcPct val="95000"/>
              </a:lnSpc>
              <a:spcBef>
                <a:spcPts val="1200"/>
              </a:spcBef>
              <a:spcAft>
                <a:spcPts val="0"/>
              </a:spcAft>
              <a:buSzPts val="852"/>
              <a:buNone/>
            </a:pPr>
            <a:r>
              <a:t/>
            </a:r>
            <a:endParaRPr sz="1400"/>
          </a:p>
          <a:p>
            <a:pPr indent="0" lvl="0" marL="0" rtl="0" algn="l">
              <a:lnSpc>
                <a:spcPct val="95000"/>
              </a:lnSpc>
              <a:spcBef>
                <a:spcPts val="1200"/>
              </a:spcBef>
              <a:spcAft>
                <a:spcPts val="0"/>
              </a:spcAft>
              <a:buSzPts val="852"/>
              <a:buNone/>
            </a:pPr>
            <a:r>
              <a:t/>
            </a:r>
            <a:endParaRPr sz="1400"/>
          </a:p>
          <a:p>
            <a:pPr indent="0" lvl="0" marL="0" rtl="0" algn="l">
              <a:lnSpc>
                <a:spcPct val="95000"/>
              </a:lnSpc>
              <a:spcBef>
                <a:spcPts val="1200"/>
              </a:spcBef>
              <a:spcAft>
                <a:spcPts val="0"/>
              </a:spcAft>
              <a:buSzPts val="852"/>
              <a:buNone/>
            </a:pPr>
            <a:r>
              <a:t/>
            </a:r>
            <a:endParaRPr sz="1400"/>
          </a:p>
          <a:p>
            <a:pPr indent="0" lvl="0" marL="0" rtl="0" algn="l">
              <a:lnSpc>
                <a:spcPct val="95000"/>
              </a:lnSpc>
              <a:spcBef>
                <a:spcPts val="1200"/>
              </a:spcBef>
              <a:spcAft>
                <a:spcPts val="0"/>
              </a:spcAft>
              <a:buSzPts val="852"/>
              <a:buNone/>
            </a:pPr>
            <a:r>
              <a:rPr lang="en" sz="1700"/>
              <a:t>Study Details:</a:t>
            </a:r>
            <a:endParaRPr sz="1700"/>
          </a:p>
          <a:p>
            <a:pPr indent="-336550" lvl="0" marL="457200" rtl="0" algn="l">
              <a:lnSpc>
                <a:spcPct val="95000"/>
              </a:lnSpc>
              <a:spcBef>
                <a:spcPts val="1200"/>
              </a:spcBef>
              <a:spcAft>
                <a:spcPts val="0"/>
              </a:spcAft>
              <a:buSzPts val="1700"/>
              <a:buChar char="-"/>
            </a:pPr>
            <a:r>
              <a:rPr lang="en" sz="1700"/>
              <a:t>Mixture: 30% IPA / 70% Water</a:t>
            </a:r>
            <a:endParaRPr sz="1700"/>
          </a:p>
          <a:p>
            <a:pPr indent="-336550" lvl="0" marL="457200" rtl="0" algn="l">
              <a:lnSpc>
                <a:spcPct val="95000"/>
              </a:lnSpc>
              <a:spcBef>
                <a:spcPts val="0"/>
              </a:spcBef>
              <a:spcAft>
                <a:spcPts val="0"/>
              </a:spcAft>
              <a:buSzPts val="1700"/>
              <a:buChar char="-"/>
            </a:pPr>
            <a:r>
              <a:rPr lang="en" sz="1700"/>
              <a:t>RadFrac column at 27°C, 1 bar</a:t>
            </a:r>
            <a:endParaRPr sz="1700"/>
          </a:p>
          <a:p>
            <a:pPr indent="-336550" lvl="0" marL="457200" rtl="0" algn="l">
              <a:lnSpc>
                <a:spcPct val="95000"/>
              </a:lnSpc>
              <a:spcBef>
                <a:spcPts val="0"/>
              </a:spcBef>
              <a:spcAft>
                <a:spcPts val="0"/>
              </a:spcAft>
              <a:buSzPts val="1700"/>
              <a:buChar char="-"/>
            </a:pPr>
            <a:r>
              <a:rPr lang="en" sz="1700"/>
              <a:t>Variables: </a:t>
            </a:r>
            <a:endParaRPr sz="1700"/>
          </a:p>
          <a:p>
            <a:pPr indent="-336550" lvl="1" marL="914400" rtl="0" algn="l">
              <a:lnSpc>
                <a:spcPct val="95000"/>
              </a:lnSpc>
              <a:spcBef>
                <a:spcPts val="0"/>
              </a:spcBef>
              <a:spcAft>
                <a:spcPts val="0"/>
              </a:spcAft>
              <a:buSzPts val="1700"/>
              <a:buChar char="-"/>
            </a:pPr>
            <a:r>
              <a:rPr lang="en" sz="1700"/>
              <a:t>Number of stages, reflux ratio, distillate rate, column geometry, pressures, temperatures, vapor fractions</a:t>
            </a:r>
            <a:endParaRPr sz="1700"/>
          </a:p>
          <a:p>
            <a:pPr indent="0" lvl="0" marL="0" rtl="0" algn="l">
              <a:lnSpc>
                <a:spcPct val="95000"/>
              </a:lnSpc>
              <a:spcBef>
                <a:spcPts val="1200"/>
              </a:spcBef>
              <a:spcAft>
                <a:spcPts val="1200"/>
              </a:spcAft>
              <a:buNone/>
            </a:pPr>
            <a:r>
              <a:t/>
            </a:r>
            <a:endParaRPr sz="1700"/>
          </a:p>
        </p:txBody>
      </p:sp>
      <p:sp>
        <p:nvSpPr>
          <p:cNvPr id="82" name="Google Shape;82;p16"/>
          <p:cNvSpPr txBox="1"/>
          <p:nvPr/>
        </p:nvSpPr>
        <p:spPr>
          <a:xfrm>
            <a:off x="346575" y="1645450"/>
            <a:ext cx="4808400" cy="2379000"/>
          </a:xfrm>
          <a:prstGeom prst="rect">
            <a:avLst/>
          </a:prstGeom>
          <a:noFill/>
          <a:ln>
            <a:noFill/>
          </a:ln>
        </p:spPr>
        <p:txBody>
          <a:bodyPr anchorCtr="0" anchor="t" bIns="91425" lIns="91425" spcFirstLastPara="1" rIns="91425" wrap="square" tIns="91425">
            <a:spAutoFit/>
          </a:bodyPr>
          <a:lstStyle/>
          <a:p>
            <a:pPr indent="-457200" lvl="0" marL="457200" rtl="0" algn="l">
              <a:lnSpc>
                <a:spcPct val="95000"/>
              </a:lnSpc>
              <a:spcBef>
                <a:spcPts val="0"/>
              </a:spcBef>
              <a:spcAft>
                <a:spcPts val="0"/>
              </a:spcAft>
              <a:buNone/>
            </a:pPr>
            <a:r>
              <a:rPr lang="en" sz="1500">
                <a:solidFill>
                  <a:schemeClr val="accent3"/>
                </a:solidFill>
                <a:latin typeface="Average"/>
                <a:ea typeface="Average"/>
                <a:cs typeface="Average"/>
                <a:sym typeface="Average"/>
              </a:rPr>
              <a:t>Yadav, E. S.; Indiran, T.; Nayak, D.; Kumar, C. H. A.; Selvakumar, M. Simulation Study of Distillation Column Using Aspen Plus. Mater. Today Proc. 2022, 48 (Part 2), 330–337. https://doi.org/10.1016/j.matpr.2020.07.609.</a:t>
            </a:r>
            <a:endParaRPr sz="1200">
              <a:solidFill>
                <a:schemeClr val="dk2"/>
              </a:solidFill>
            </a:endParaRPr>
          </a:p>
          <a:p>
            <a:pPr indent="0" lvl="0" marL="0" rtl="0" algn="l">
              <a:spcBef>
                <a:spcPts val="1200"/>
              </a:spcBef>
              <a:spcAft>
                <a:spcPts val="0"/>
              </a:spcAft>
              <a:buNone/>
            </a:pPr>
            <a:r>
              <a:t/>
            </a:r>
            <a:endParaRPr sz="1900">
              <a:solidFill>
                <a:schemeClr val="dk2"/>
              </a:solidFill>
            </a:endParaRPr>
          </a:p>
          <a:p>
            <a:pPr indent="-457200" lvl="0" marL="457200" rtl="0" algn="l">
              <a:lnSpc>
                <a:spcPct val="95000"/>
              </a:lnSpc>
              <a:spcBef>
                <a:spcPts val="0"/>
              </a:spcBef>
              <a:spcAft>
                <a:spcPts val="0"/>
              </a:spcAft>
              <a:buNone/>
            </a:pPr>
            <a:r>
              <a:t/>
            </a:r>
            <a:endParaRPr>
              <a:solidFill>
                <a:schemeClr val="dk2"/>
              </a:solidFill>
            </a:endParaRPr>
          </a:p>
          <a:p>
            <a:pPr indent="0" lvl="0" marL="0" rtl="0" algn="l">
              <a:spcBef>
                <a:spcPts val="1200"/>
              </a:spcBef>
              <a:spcAft>
                <a:spcPts val="0"/>
              </a:spcAft>
              <a:buNone/>
            </a:pPr>
            <a:r>
              <a:t/>
            </a:r>
            <a:endParaRPr sz="1900">
              <a:solidFill>
                <a:schemeClr val="dk2"/>
              </a:solidFill>
            </a:endParaRPr>
          </a:p>
        </p:txBody>
      </p:sp>
      <p:sp>
        <p:nvSpPr>
          <p:cNvPr id="83" name="Google Shape;83;p16"/>
          <p:cNvSpPr txBox="1"/>
          <p:nvPr/>
        </p:nvSpPr>
        <p:spPr>
          <a:xfrm>
            <a:off x="6465125" y="3986925"/>
            <a:ext cx="2605500" cy="535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 sz="600">
                <a:solidFill>
                  <a:schemeClr val="lt2"/>
                </a:solidFill>
              </a:rPr>
              <a:t>Figure 2. Yadav, E. S.; Indiran, T.; Nayak, D.; Kumar, C. H. A.; Selvakumar, M. Simulation Study of Distillation Column Using Aspen Plus. Mater. Today Proc. 2022, 48 (Part 2), 330–337. https://doi.org/10.1016/j.matpr.2020.07.609.</a:t>
            </a:r>
            <a:endParaRPr sz="600">
              <a:solidFill>
                <a:schemeClr val="lt2"/>
              </a:solidFill>
            </a:endParaRPr>
          </a:p>
        </p:txBody>
      </p:sp>
      <p:pic>
        <p:nvPicPr>
          <p:cNvPr id="84" name="Google Shape;84;p16"/>
          <p:cNvPicPr preferRelativeResize="0"/>
          <p:nvPr/>
        </p:nvPicPr>
        <p:blipFill>
          <a:blip r:embed="rId3">
            <a:alphaModFix/>
          </a:blip>
          <a:stretch>
            <a:fillRect/>
          </a:stretch>
        </p:blipFill>
        <p:spPr>
          <a:xfrm>
            <a:off x="6483588" y="1124763"/>
            <a:ext cx="2568574" cy="276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Research</a:t>
            </a:r>
            <a:endParaRPr/>
          </a:p>
        </p:txBody>
      </p:sp>
      <p:sp>
        <p:nvSpPr>
          <p:cNvPr id="90" name="Google Shape;90;p17"/>
          <p:cNvSpPr txBox="1"/>
          <p:nvPr>
            <p:ph idx="1" type="body"/>
          </p:nvPr>
        </p:nvSpPr>
        <p:spPr>
          <a:xfrm>
            <a:off x="311700" y="1152475"/>
            <a:ext cx="6172200" cy="377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ASPEN Software:</a:t>
            </a:r>
            <a:endParaRPr sz="1700"/>
          </a:p>
          <a:p>
            <a:pPr indent="-336550" lvl="0" marL="457200" rtl="0" algn="l">
              <a:spcBef>
                <a:spcPts val="1200"/>
              </a:spcBef>
              <a:spcAft>
                <a:spcPts val="0"/>
              </a:spcAft>
              <a:buSzPts val="1700"/>
              <a:buChar char="-"/>
            </a:pPr>
            <a:r>
              <a:rPr lang="en" sz="1700"/>
              <a:t>Used for process simulation &amp; optimization</a:t>
            </a:r>
            <a:endParaRPr sz="1700"/>
          </a:p>
          <a:p>
            <a:pPr indent="-336550" lvl="0" marL="457200" rtl="0" algn="l">
              <a:spcBef>
                <a:spcPts val="0"/>
              </a:spcBef>
              <a:spcAft>
                <a:spcPts val="0"/>
              </a:spcAft>
              <a:buSzPts val="1700"/>
              <a:buChar char="-"/>
            </a:pPr>
            <a:r>
              <a:rPr lang="en" sz="1700"/>
              <a:t>Utilizes large databanks &amp; multiple packages (ASPEN Plus, ASPEN HYSYS)</a:t>
            </a:r>
            <a:endParaRPr sz="1700"/>
          </a:p>
          <a:p>
            <a:pPr indent="-336550" lvl="0" marL="457200" rtl="0" algn="l">
              <a:spcBef>
                <a:spcPts val="0"/>
              </a:spcBef>
              <a:spcAft>
                <a:spcPts val="0"/>
              </a:spcAft>
              <a:buSzPts val="1700"/>
              <a:buChar char="-"/>
            </a:pPr>
            <a:r>
              <a:rPr lang="en" sz="1700"/>
              <a:t>Ensures high accuracy in steady state modeling</a:t>
            </a:r>
            <a:endParaRPr sz="1700"/>
          </a:p>
          <a:p>
            <a:pPr indent="0" lvl="0" marL="0" rtl="0" algn="l">
              <a:spcBef>
                <a:spcPts val="1200"/>
              </a:spcBef>
              <a:spcAft>
                <a:spcPts val="0"/>
              </a:spcAft>
              <a:buNone/>
            </a:pPr>
            <a:r>
              <a:rPr lang="en" sz="1700"/>
              <a:t>Degree of Freedom (DOF):</a:t>
            </a:r>
            <a:endParaRPr sz="1700"/>
          </a:p>
          <a:p>
            <a:pPr indent="-336550" lvl="0" marL="457200" rtl="0" algn="l">
              <a:spcBef>
                <a:spcPts val="1200"/>
              </a:spcBef>
              <a:spcAft>
                <a:spcPts val="0"/>
              </a:spcAft>
              <a:buSzPts val="1700"/>
              <a:buChar char="-"/>
            </a:pPr>
            <a:r>
              <a:rPr lang="en" sz="1700"/>
              <a:t>DOF = 0: Solvable problem</a:t>
            </a:r>
            <a:endParaRPr sz="1700"/>
          </a:p>
          <a:p>
            <a:pPr indent="-336550" lvl="0" marL="457200" rtl="0" algn="l">
              <a:spcBef>
                <a:spcPts val="0"/>
              </a:spcBef>
              <a:spcAft>
                <a:spcPts val="0"/>
              </a:spcAft>
              <a:buSzPts val="1700"/>
              <a:buChar char="-"/>
            </a:pPr>
            <a:r>
              <a:rPr lang="en" sz="1700"/>
              <a:t>DOF &gt; 0: Underspecified</a:t>
            </a:r>
            <a:endParaRPr sz="1700"/>
          </a:p>
          <a:p>
            <a:pPr indent="-336550" lvl="0" marL="457200" rtl="0" algn="l">
              <a:spcBef>
                <a:spcPts val="0"/>
              </a:spcBef>
              <a:spcAft>
                <a:spcPts val="0"/>
              </a:spcAft>
              <a:buSzPts val="1700"/>
              <a:buChar char="-"/>
            </a:pPr>
            <a:r>
              <a:rPr lang="en" sz="1700"/>
              <a:t>DOF &lt; 0: Overspecified</a:t>
            </a:r>
            <a:endParaRPr sz="1700"/>
          </a:p>
          <a:p>
            <a:pPr indent="0" lvl="0" marL="0" rtl="0" algn="l">
              <a:lnSpc>
                <a:spcPct val="95000"/>
              </a:lnSpc>
              <a:spcBef>
                <a:spcPts val="1200"/>
              </a:spcBef>
              <a:spcAft>
                <a:spcPts val="0"/>
              </a:spcAft>
              <a:buNone/>
            </a:pPr>
            <a:r>
              <a:t/>
            </a:r>
            <a:endParaRPr sz="1700"/>
          </a:p>
          <a:p>
            <a:pPr indent="0" lvl="0" marL="0" rtl="0" algn="l">
              <a:lnSpc>
                <a:spcPct val="95000"/>
              </a:lnSpc>
              <a:spcBef>
                <a:spcPts val="1200"/>
              </a:spcBef>
              <a:spcAft>
                <a:spcPts val="1200"/>
              </a:spcAft>
              <a:buNone/>
            </a:pPr>
            <a:r>
              <a:t/>
            </a:r>
            <a:endParaRPr sz="1700"/>
          </a:p>
        </p:txBody>
      </p:sp>
      <p:pic>
        <p:nvPicPr>
          <p:cNvPr id="91" name="Google Shape;91;p17"/>
          <p:cNvPicPr preferRelativeResize="0"/>
          <p:nvPr/>
        </p:nvPicPr>
        <p:blipFill>
          <a:blip r:embed="rId3">
            <a:alphaModFix/>
          </a:blip>
          <a:stretch>
            <a:fillRect/>
          </a:stretch>
        </p:blipFill>
        <p:spPr>
          <a:xfrm>
            <a:off x="6483900" y="1450775"/>
            <a:ext cx="2355300" cy="2551146"/>
          </a:xfrm>
          <a:prstGeom prst="rect">
            <a:avLst/>
          </a:prstGeom>
          <a:noFill/>
          <a:ln>
            <a:noFill/>
          </a:ln>
        </p:spPr>
      </p:pic>
      <p:sp>
        <p:nvSpPr>
          <p:cNvPr id="92" name="Google Shape;92;p17"/>
          <p:cNvSpPr txBox="1"/>
          <p:nvPr/>
        </p:nvSpPr>
        <p:spPr>
          <a:xfrm>
            <a:off x="6483900" y="4089500"/>
            <a:ext cx="2605500" cy="535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 sz="600">
                <a:solidFill>
                  <a:schemeClr val="dk2"/>
                </a:solidFill>
              </a:rPr>
              <a:t>Figure 3. </a:t>
            </a:r>
            <a:r>
              <a:rPr lang="en" sz="600">
                <a:solidFill>
                  <a:schemeClr val="dk2"/>
                </a:solidFill>
              </a:rPr>
              <a:t>Yadav, E. S.; Indiran, T.; Nayak, D.; Kumar, C. H. A.; Selvakumar, M. Simulation Study of Distillation Column Using Aspen Plus. Mater. Today Proc. 2022, 48 (Part 2), 330–337. https://doi.org/10.1016/j.matpr.2020.07.609.</a:t>
            </a:r>
            <a:endParaRPr sz="6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Research</a:t>
            </a:r>
            <a:endParaRPr/>
          </a:p>
          <a:p>
            <a:pPr indent="0" lvl="0" marL="0" rtl="0" algn="l">
              <a:spcBef>
                <a:spcPts val="0"/>
              </a:spcBef>
              <a:spcAft>
                <a:spcPts val="0"/>
              </a:spcAft>
              <a:buNone/>
            </a:pPr>
            <a:r>
              <a:t/>
            </a:r>
            <a:endParaRPr/>
          </a:p>
        </p:txBody>
      </p:sp>
      <p:sp>
        <p:nvSpPr>
          <p:cNvPr id="98" name="Google Shape;98;p18"/>
          <p:cNvSpPr txBox="1"/>
          <p:nvPr>
            <p:ph idx="1" type="body"/>
          </p:nvPr>
        </p:nvSpPr>
        <p:spPr>
          <a:xfrm>
            <a:off x="311700" y="1138525"/>
            <a:ext cx="5113500" cy="1714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a:t>Equilibrium Diagrams Presented:</a:t>
            </a:r>
            <a:endParaRPr/>
          </a:p>
          <a:p>
            <a:pPr indent="-329882" lvl="0" marL="457200" rtl="0" algn="l">
              <a:lnSpc>
                <a:spcPct val="95000"/>
              </a:lnSpc>
              <a:spcBef>
                <a:spcPts val="1200"/>
              </a:spcBef>
              <a:spcAft>
                <a:spcPts val="0"/>
              </a:spcAft>
              <a:buSzPts val="1595"/>
              <a:buChar char="-"/>
            </a:pPr>
            <a:r>
              <a:rPr lang="en" sz="1595"/>
              <a:t>Txy Plot: Temp vs. mole fraction</a:t>
            </a:r>
            <a:endParaRPr sz="1595"/>
          </a:p>
          <a:p>
            <a:pPr indent="-329882" lvl="0" marL="457200" rtl="0" algn="l">
              <a:lnSpc>
                <a:spcPct val="95000"/>
              </a:lnSpc>
              <a:spcBef>
                <a:spcPts val="0"/>
              </a:spcBef>
              <a:spcAft>
                <a:spcPts val="0"/>
              </a:spcAft>
              <a:buSzPts val="1595"/>
              <a:buChar char="-"/>
            </a:pPr>
            <a:r>
              <a:rPr lang="en" sz="1595"/>
              <a:t>Pxy Plot: Pressure vs. mole fraction</a:t>
            </a:r>
            <a:endParaRPr sz="1595"/>
          </a:p>
          <a:p>
            <a:pPr indent="0" lvl="0" marL="0" rtl="0" algn="l">
              <a:lnSpc>
                <a:spcPct val="95000"/>
              </a:lnSpc>
              <a:spcBef>
                <a:spcPts val="1200"/>
              </a:spcBef>
              <a:spcAft>
                <a:spcPts val="0"/>
              </a:spcAft>
              <a:buNone/>
            </a:pPr>
            <a:r>
              <a:t/>
            </a:r>
            <a:endParaRPr sz="1595"/>
          </a:p>
          <a:p>
            <a:pPr indent="0" lvl="0" marL="0" rtl="0" algn="l">
              <a:lnSpc>
                <a:spcPct val="95000"/>
              </a:lnSpc>
              <a:spcBef>
                <a:spcPts val="1200"/>
              </a:spcBef>
              <a:spcAft>
                <a:spcPts val="0"/>
              </a:spcAft>
              <a:buNone/>
            </a:pPr>
            <a:r>
              <a:t/>
            </a:r>
            <a:endParaRPr sz="1595"/>
          </a:p>
          <a:p>
            <a:pPr indent="0" lvl="0" marL="0" rtl="0" algn="l">
              <a:lnSpc>
                <a:spcPct val="95000"/>
              </a:lnSpc>
              <a:spcBef>
                <a:spcPts val="1200"/>
              </a:spcBef>
              <a:spcAft>
                <a:spcPts val="0"/>
              </a:spcAft>
              <a:buNone/>
            </a:pPr>
            <a:r>
              <a:t/>
            </a:r>
            <a:endParaRPr sz="1595"/>
          </a:p>
          <a:p>
            <a:pPr indent="0" lvl="0" marL="0" rtl="0" algn="l">
              <a:lnSpc>
                <a:spcPct val="95000"/>
              </a:lnSpc>
              <a:spcBef>
                <a:spcPts val="1200"/>
              </a:spcBef>
              <a:spcAft>
                <a:spcPts val="0"/>
              </a:spcAft>
              <a:buNone/>
            </a:pPr>
            <a:r>
              <a:t/>
            </a:r>
            <a:endParaRPr sz="1595"/>
          </a:p>
          <a:p>
            <a:pPr indent="0" lvl="0" marL="0" rtl="0" algn="l">
              <a:lnSpc>
                <a:spcPct val="95000"/>
              </a:lnSpc>
              <a:spcBef>
                <a:spcPts val="1200"/>
              </a:spcBef>
              <a:spcAft>
                <a:spcPts val="1200"/>
              </a:spcAft>
              <a:buClr>
                <a:schemeClr val="dk1"/>
              </a:buClr>
              <a:buSzPts val="852"/>
              <a:buFont typeface="Arial"/>
              <a:buNone/>
            </a:pPr>
            <a:r>
              <a:t/>
            </a:r>
            <a:endParaRPr sz="1295"/>
          </a:p>
        </p:txBody>
      </p:sp>
      <p:sp>
        <p:nvSpPr>
          <p:cNvPr id="99" name="Google Shape;99;p18"/>
          <p:cNvSpPr txBox="1"/>
          <p:nvPr/>
        </p:nvSpPr>
        <p:spPr>
          <a:xfrm>
            <a:off x="5030956" y="4327637"/>
            <a:ext cx="3734400" cy="4479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 sz="600">
                <a:solidFill>
                  <a:schemeClr val="dk2"/>
                </a:solidFill>
              </a:rPr>
              <a:t>Figure 5. Yadav, E. S.; Indiran, T.; Nayak, D.; Kumar, C. H. A.; Selvakumar, M. Simulation Study of Distillation Column Using Aspen Plus. Mater. Today Proc. 2022, 48 (Part 2), 330–337. https://doi.org/10.1016/j.matpr.2020.07.609.</a:t>
            </a:r>
            <a:endParaRPr sz="600">
              <a:solidFill>
                <a:schemeClr val="dk2"/>
              </a:solidFill>
            </a:endParaRPr>
          </a:p>
        </p:txBody>
      </p:sp>
      <p:pic>
        <p:nvPicPr>
          <p:cNvPr id="100" name="Google Shape;100;p18"/>
          <p:cNvPicPr preferRelativeResize="0"/>
          <p:nvPr/>
        </p:nvPicPr>
        <p:blipFill>
          <a:blip r:embed="rId3">
            <a:alphaModFix/>
          </a:blip>
          <a:stretch>
            <a:fillRect/>
          </a:stretch>
        </p:blipFill>
        <p:spPr>
          <a:xfrm>
            <a:off x="4853071" y="2287775"/>
            <a:ext cx="4016203" cy="2076301"/>
          </a:xfrm>
          <a:prstGeom prst="rect">
            <a:avLst/>
          </a:prstGeom>
          <a:noFill/>
          <a:ln>
            <a:noFill/>
          </a:ln>
        </p:spPr>
      </p:pic>
      <p:pic>
        <p:nvPicPr>
          <p:cNvPr id="101" name="Google Shape;101;p18"/>
          <p:cNvPicPr preferRelativeResize="0"/>
          <p:nvPr/>
        </p:nvPicPr>
        <p:blipFill>
          <a:blip r:embed="rId4">
            <a:alphaModFix/>
          </a:blip>
          <a:stretch>
            <a:fillRect/>
          </a:stretch>
        </p:blipFill>
        <p:spPr>
          <a:xfrm>
            <a:off x="379475" y="2287775"/>
            <a:ext cx="4187837" cy="2073137"/>
          </a:xfrm>
          <a:prstGeom prst="rect">
            <a:avLst/>
          </a:prstGeom>
          <a:noFill/>
          <a:ln>
            <a:noFill/>
          </a:ln>
        </p:spPr>
      </p:pic>
      <p:sp>
        <p:nvSpPr>
          <p:cNvPr id="102" name="Google Shape;102;p18"/>
          <p:cNvSpPr txBox="1"/>
          <p:nvPr/>
        </p:nvSpPr>
        <p:spPr>
          <a:xfrm>
            <a:off x="474719" y="4360911"/>
            <a:ext cx="3970800" cy="4479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 sz="600">
                <a:solidFill>
                  <a:schemeClr val="dk2"/>
                </a:solidFill>
              </a:rPr>
              <a:t>Figure 4. Yadav, E. S.; Indiran, T.; Nayak, D.; Kumar, C. H. A.; Selvakumar, M. Simulation Study of Distillation Column Using Aspen Plus. Mater. Today Proc. 2022, 48 (Part 2), 330–337. https://doi.org/10.1016/j.matpr.2020.07.609.</a:t>
            </a:r>
            <a:endParaRPr sz="6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Research</a:t>
            </a:r>
            <a:endParaRPr/>
          </a:p>
          <a:p>
            <a:pPr indent="0" lvl="0" marL="0" rtl="0" algn="l">
              <a:spcBef>
                <a:spcPts val="0"/>
              </a:spcBef>
              <a:spcAft>
                <a:spcPts val="0"/>
              </a:spcAft>
              <a:buNone/>
            </a:pPr>
            <a:r>
              <a:t/>
            </a:r>
            <a:endParaRPr/>
          </a:p>
        </p:txBody>
      </p:sp>
      <p:sp>
        <p:nvSpPr>
          <p:cNvPr id="108" name="Google Shape;108;p19"/>
          <p:cNvSpPr txBox="1"/>
          <p:nvPr>
            <p:ph idx="1" type="body"/>
          </p:nvPr>
        </p:nvSpPr>
        <p:spPr>
          <a:xfrm>
            <a:off x="311700" y="1138525"/>
            <a:ext cx="5113500" cy="1714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a:t>Equilibrium Diagrams Presented:</a:t>
            </a:r>
            <a:endParaRPr/>
          </a:p>
          <a:p>
            <a:pPr indent="-329882" lvl="0" marL="457200" rtl="0" algn="l">
              <a:lnSpc>
                <a:spcPct val="95000"/>
              </a:lnSpc>
              <a:spcBef>
                <a:spcPts val="1200"/>
              </a:spcBef>
              <a:spcAft>
                <a:spcPts val="0"/>
              </a:spcAft>
              <a:buSzPts val="1595"/>
              <a:buChar char="-"/>
            </a:pPr>
            <a:r>
              <a:rPr lang="en" sz="1595"/>
              <a:t>Response of the reflux drum liquid level control</a:t>
            </a:r>
            <a:endParaRPr sz="1595"/>
          </a:p>
          <a:p>
            <a:pPr indent="-329882" lvl="0" marL="457200" rtl="0" algn="l">
              <a:lnSpc>
                <a:spcPct val="95000"/>
              </a:lnSpc>
              <a:spcBef>
                <a:spcPts val="0"/>
              </a:spcBef>
              <a:spcAft>
                <a:spcPts val="0"/>
              </a:spcAft>
              <a:buSzPts val="1595"/>
              <a:buChar char="-"/>
            </a:pPr>
            <a:r>
              <a:rPr lang="en" sz="1595"/>
              <a:t>Response of condenser pressure control</a:t>
            </a:r>
            <a:endParaRPr sz="1595"/>
          </a:p>
          <a:p>
            <a:pPr indent="0" lvl="0" marL="0" rtl="0" algn="l">
              <a:lnSpc>
                <a:spcPct val="95000"/>
              </a:lnSpc>
              <a:spcBef>
                <a:spcPts val="1200"/>
              </a:spcBef>
              <a:spcAft>
                <a:spcPts val="0"/>
              </a:spcAft>
              <a:buNone/>
            </a:pPr>
            <a:r>
              <a:t/>
            </a:r>
            <a:endParaRPr sz="1595"/>
          </a:p>
          <a:p>
            <a:pPr indent="0" lvl="0" marL="0" rtl="0" algn="l">
              <a:lnSpc>
                <a:spcPct val="95000"/>
              </a:lnSpc>
              <a:spcBef>
                <a:spcPts val="1200"/>
              </a:spcBef>
              <a:spcAft>
                <a:spcPts val="0"/>
              </a:spcAft>
              <a:buNone/>
            </a:pPr>
            <a:r>
              <a:t/>
            </a:r>
            <a:endParaRPr sz="1595"/>
          </a:p>
          <a:p>
            <a:pPr indent="0" lvl="0" marL="0" rtl="0" algn="l">
              <a:lnSpc>
                <a:spcPct val="95000"/>
              </a:lnSpc>
              <a:spcBef>
                <a:spcPts val="1200"/>
              </a:spcBef>
              <a:spcAft>
                <a:spcPts val="0"/>
              </a:spcAft>
              <a:buNone/>
            </a:pPr>
            <a:r>
              <a:t/>
            </a:r>
            <a:endParaRPr sz="1595"/>
          </a:p>
          <a:p>
            <a:pPr indent="0" lvl="0" marL="0" rtl="0" algn="l">
              <a:lnSpc>
                <a:spcPct val="95000"/>
              </a:lnSpc>
              <a:spcBef>
                <a:spcPts val="1200"/>
              </a:spcBef>
              <a:spcAft>
                <a:spcPts val="0"/>
              </a:spcAft>
              <a:buNone/>
            </a:pPr>
            <a:r>
              <a:t/>
            </a:r>
            <a:endParaRPr sz="1595"/>
          </a:p>
          <a:p>
            <a:pPr indent="0" lvl="0" marL="0" rtl="0" algn="l">
              <a:lnSpc>
                <a:spcPct val="95000"/>
              </a:lnSpc>
              <a:spcBef>
                <a:spcPts val="1200"/>
              </a:spcBef>
              <a:spcAft>
                <a:spcPts val="0"/>
              </a:spcAft>
              <a:buNone/>
            </a:pPr>
            <a:r>
              <a:t/>
            </a:r>
            <a:endParaRPr sz="1595"/>
          </a:p>
          <a:p>
            <a:pPr indent="0" lvl="0" marL="0" rtl="0" algn="l">
              <a:lnSpc>
                <a:spcPct val="95000"/>
              </a:lnSpc>
              <a:spcBef>
                <a:spcPts val="1200"/>
              </a:spcBef>
              <a:spcAft>
                <a:spcPts val="1200"/>
              </a:spcAft>
              <a:buNone/>
            </a:pPr>
            <a:r>
              <a:t/>
            </a:r>
            <a:endParaRPr sz="1295"/>
          </a:p>
        </p:txBody>
      </p:sp>
      <p:sp>
        <p:nvSpPr>
          <p:cNvPr id="109" name="Google Shape;109;p19"/>
          <p:cNvSpPr txBox="1"/>
          <p:nvPr/>
        </p:nvSpPr>
        <p:spPr>
          <a:xfrm>
            <a:off x="311700" y="4538700"/>
            <a:ext cx="3888600" cy="4479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 sz="600">
                <a:solidFill>
                  <a:schemeClr val="dk2"/>
                </a:solidFill>
              </a:rPr>
              <a:t>Figure 6. Yadav, E. S.; Indiran, T.; Nayak, D.; Kumar, C. H. A.; Selvakumar, M. Simulation Study of Distillation Column Using Aspen Plus. Mater. Today Proc. 2022, 48 (Part 2), 330–337. https://doi.org/10.1016/j.matpr.2020.07.609.</a:t>
            </a:r>
            <a:endParaRPr sz="600">
              <a:solidFill>
                <a:schemeClr val="dk2"/>
              </a:solidFill>
            </a:endParaRPr>
          </a:p>
        </p:txBody>
      </p:sp>
      <p:pic>
        <p:nvPicPr>
          <p:cNvPr id="110" name="Google Shape;110;p19"/>
          <p:cNvPicPr preferRelativeResize="0"/>
          <p:nvPr/>
        </p:nvPicPr>
        <p:blipFill>
          <a:blip r:embed="rId3">
            <a:alphaModFix/>
          </a:blip>
          <a:stretch>
            <a:fillRect/>
          </a:stretch>
        </p:blipFill>
        <p:spPr>
          <a:xfrm>
            <a:off x="4656275" y="2366068"/>
            <a:ext cx="4248375" cy="2057457"/>
          </a:xfrm>
          <a:prstGeom prst="rect">
            <a:avLst/>
          </a:prstGeom>
          <a:noFill/>
          <a:ln>
            <a:noFill/>
          </a:ln>
        </p:spPr>
      </p:pic>
      <p:sp>
        <p:nvSpPr>
          <p:cNvPr id="111" name="Google Shape;111;p19"/>
          <p:cNvSpPr txBox="1"/>
          <p:nvPr/>
        </p:nvSpPr>
        <p:spPr>
          <a:xfrm>
            <a:off x="4762251" y="4510775"/>
            <a:ext cx="4142400" cy="4479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 sz="600">
                <a:solidFill>
                  <a:schemeClr val="dk2"/>
                </a:solidFill>
              </a:rPr>
              <a:t>Figure 7. Yadav, E. S.; Indiran, T.; Nayak, D.; Kumar, C. H. A.; Selvakumar, M. Simulation Study of Distillation Column Using Aspen Plus. Mater. Today Proc. 2022, 48 (Part 2), 330–337. https://doi.org/10.1016/j.matpr.2020.07.609.</a:t>
            </a:r>
            <a:endParaRPr sz="600">
              <a:solidFill>
                <a:schemeClr val="dk2"/>
              </a:solidFill>
            </a:endParaRPr>
          </a:p>
        </p:txBody>
      </p:sp>
      <p:pic>
        <p:nvPicPr>
          <p:cNvPr id="112" name="Google Shape;112;p19"/>
          <p:cNvPicPr preferRelativeResize="0"/>
          <p:nvPr/>
        </p:nvPicPr>
        <p:blipFill rotWithShape="1">
          <a:blip r:embed="rId4">
            <a:alphaModFix/>
          </a:blip>
          <a:srcRect b="0" l="0" r="0" t="4870"/>
          <a:stretch/>
        </p:blipFill>
        <p:spPr>
          <a:xfrm>
            <a:off x="177475" y="2366075"/>
            <a:ext cx="4353702" cy="2057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Aspen Example Introduction</a:t>
            </a:r>
            <a:endParaRPr/>
          </a:p>
        </p:txBody>
      </p:sp>
      <p:sp>
        <p:nvSpPr>
          <p:cNvPr id="118" name="Google Shape;118;p2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Hydrocarbon distillation is a common separation technique used in chemical processing</a:t>
            </a:r>
            <a:endParaRPr/>
          </a:p>
          <a:p>
            <a:pPr indent="-342900" lvl="0" marL="457200" rtl="0" algn="l">
              <a:spcBef>
                <a:spcPts val="0"/>
              </a:spcBef>
              <a:spcAft>
                <a:spcPts val="0"/>
              </a:spcAft>
              <a:buSzPts val="1800"/>
              <a:buChar char="-"/>
            </a:pPr>
            <a:r>
              <a:rPr lang="en"/>
              <a:t>RadFrac column set up with the following feed parameters:</a:t>
            </a:r>
            <a:endParaRPr/>
          </a:p>
          <a:p>
            <a:pPr indent="-317500" lvl="1" marL="914400" rtl="0" algn="l">
              <a:spcBef>
                <a:spcPts val="0"/>
              </a:spcBef>
              <a:spcAft>
                <a:spcPts val="0"/>
              </a:spcAft>
              <a:buSzPts val="1400"/>
              <a:buChar char="-"/>
            </a:pPr>
            <a:r>
              <a:rPr lang="en"/>
              <a:t>n-Butane 33% (LK)</a:t>
            </a:r>
            <a:endParaRPr/>
          </a:p>
          <a:p>
            <a:pPr indent="-317500" lvl="1" marL="914400" rtl="0" algn="l">
              <a:spcBef>
                <a:spcPts val="0"/>
              </a:spcBef>
              <a:spcAft>
                <a:spcPts val="0"/>
              </a:spcAft>
              <a:buSzPts val="1400"/>
              <a:buChar char="-"/>
            </a:pPr>
            <a:r>
              <a:rPr lang="en"/>
              <a:t>Isobutane 15%</a:t>
            </a:r>
            <a:endParaRPr/>
          </a:p>
          <a:p>
            <a:pPr indent="-317500" lvl="1" marL="914400" rtl="0" algn="l">
              <a:spcBef>
                <a:spcPts val="0"/>
              </a:spcBef>
              <a:spcAft>
                <a:spcPts val="0"/>
              </a:spcAft>
              <a:buSzPts val="1400"/>
              <a:buChar char="-"/>
            </a:pPr>
            <a:r>
              <a:rPr lang="en"/>
              <a:t>n-</a:t>
            </a:r>
            <a:r>
              <a:rPr lang="en"/>
              <a:t>Pentane 15%</a:t>
            </a:r>
            <a:endParaRPr/>
          </a:p>
          <a:p>
            <a:pPr indent="-317500" lvl="1" marL="914400" rtl="0" algn="l">
              <a:spcBef>
                <a:spcPts val="0"/>
              </a:spcBef>
              <a:spcAft>
                <a:spcPts val="0"/>
              </a:spcAft>
              <a:buSzPts val="1400"/>
              <a:buChar char="-"/>
            </a:pPr>
            <a:r>
              <a:rPr lang="en"/>
              <a:t>Propane 12%</a:t>
            </a:r>
            <a:endParaRPr/>
          </a:p>
          <a:p>
            <a:pPr indent="-317500" lvl="1" marL="914400" rtl="0" algn="l">
              <a:spcBef>
                <a:spcPts val="0"/>
              </a:spcBef>
              <a:spcAft>
                <a:spcPts val="0"/>
              </a:spcAft>
              <a:buSzPts val="1400"/>
              <a:buChar char="-"/>
            </a:pPr>
            <a:r>
              <a:rPr lang="en"/>
              <a:t>Isopentane 25% (HK)</a:t>
            </a:r>
            <a:endParaRPr/>
          </a:p>
          <a:p>
            <a:pPr indent="-317500" lvl="1" marL="914400" rtl="0" algn="l">
              <a:spcBef>
                <a:spcPts val="0"/>
              </a:spcBef>
              <a:spcAft>
                <a:spcPts val="0"/>
              </a:spcAft>
              <a:buSzPts val="1400"/>
              <a:buChar char="-"/>
            </a:pPr>
            <a:r>
              <a:rPr lang="en"/>
              <a:t>360K, 8.14 atm, 14 stages</a:t>
            </a:r>
            <a:endParaRPr/>
          </a:p>
        </p:txBody>
      </p:sp>
      <p:pic>
        <p:nvPicPr>
          <p:cNvPr id="119" name="Google Shape;119;p20"/>
          <p:cNvPicPr preferRelativeResize="0"/>
          <p:nvPr/>
        </p:nvPicPr>
        <p:blipFill>
          <a:blip r:embed="rId3">
            <a:alphaModFix/>
          </a:blip>
          <a:stretch>
            <a:fillRect/>
          </a:stretch>
        </p:blipFill>
        <p:spPr>
          <a:xfrm>
            <a:off x="4572001" y="1288450"/>
            <a:ext cx="4467324" cy="287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Aspen Set Up</a:t>
            </a:r>
            <a:endParaRPr/>
          </a:p>
        </p:txBody>
      </p:sp>
      <p:pic>
        <p:nvPicPr>
          <p:cNvPr id="125" name="Google Shape;125;p21"/>
          <p:cNvPicPr preferRelativeResize="0"/>
          <p:nvPr/>
        </p:nvPicPr>
        <p:blipFill>
          <a:blip r:embed="rId3">
            <a:alphaModFix/>
          </a:blip>
          <a:stretch>
            <a:fillRect/>
          </a:stretch>
        </p:blipFill>
        <p:spPr>
          <a:xfrm>
            <a:off x="4191477" y="1657050"/>
            <a:ext cx="4767950" cy="2074000"/>
          </a:xfrm>
          <a:prstGeom prst="rect">
            <a:avLst/>
          </a:prstGeom>
          <a:noFill/>
          <a:ln cap="flat" cmpd="sng" w="38100">
            <a:solidFill>
              <a:schemeClr val="dk1"/>
            </a:solidFill>
            <a:prstDash val="solid"/>
            <a:round/>
            <a:headEnd len="sm" w="sm" type="none"/>
            <a:tailEnd len="sm" w="sm" type="none"/>
          </a:ln>
        </p:spPr>
      </p:pic>
      <p:pic>
        <p:nvPicPr>
          <p:cNvPr id="126" name="Google Shape;126;p21"/>
          <p:cNvPicPr preferRelativeResize="0"/>
          <p:nvPr/>
        </p:nvPicPr>
        <p:blipFill>
          <a:blip r:embed="rId4">
            <a:alphaModFix/>
          </a:blip>
          <a:stretch>
            <a:fillRect/>
          </a:stretch>
        </p:blipFill>
        <p:spPr>
          <a:xfrm>
            <a:off x="378625" y="1279750"/>
            <a:ext cx="3289025" cy="316185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